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02" r:id="rId20"/>
    <p:sldId id="275" r:id="rId21"/>
    <p:sldId id="276" r:id="rId22"/>
    <p:sldId id="277" r:id="rId23"/>
    <p:sldId id="278" r:id="rId24"/>
    <p:sldId id="303" r:id="rId25"/>
    <p:sldId id="280" r:id="rId26"/>
    <p:sldId id="281" r:id="rId27"/>
    <p:sldId id="282" r:id="rId28"/>
    <p:sldId id="283" r:id="rId29"/>
    <p:sldId id="30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p:scale>
          <a:sx n="130" d="100"/>
          <a:sy n="130" d="100"/>
        </p:scale>
        <p:origin x="1120"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0d9212d2e_1_581:notes"/>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0d9212d2e_1_5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4312ffa53_0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4312ffa53_0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6426f3f71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6426f3f71a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426f3f7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426f3f71a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6426f3f71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6426f3f71a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42828de5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42828de52_0_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4149ca2c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4149ca2c8_0_1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426f3f71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426f3f71a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4149ca2c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4149ca2c8_0_1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64149ca2c8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64149ca2c8_0_3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4149ca2c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4149ca2c8_0_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93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642828de52_0_8:notes"/>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642828de52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42828de5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42828de52_0_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4149ca2c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4149ca2c8_0_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64149ca2c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64149ca2c8_0_40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64149ca2c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64149ca2c8_0_2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4149ca2c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4149ca2c8_0_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5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4149ca2c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4149ca2c8_0_3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4312ffa53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64312ffa53_0_13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64149ca2c8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64149ca2c8_0_4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64149ca2c8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64149ca2c8_0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4149ca2c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4149ca2c8_0_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05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4149ca2c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4149ca2c8_0_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64312ffa53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64312ffa53_0_13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4312ffa53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4312ffa53_0_6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64312ffa53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64312ffa53_0_12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64312ffa53_0_1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64312ffa53_0_12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64312ffa5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64312ffa53_0_12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64312ffa53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64312ffa53_0_12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64312ffa53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64312ffa53_0_12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4312ffa53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64312ffa53_0_13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64312ffa53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64312ffa53_0_12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4312ffa53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64312ffa53_0_13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64149ca2c8_0_82:notes"/>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64149ca2c8_0_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4312ffa53_0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64312ffa53_0_13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4312ffa53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4312ffa53_0_13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4312ffa53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4312ffa53_0_13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4312ffa53_0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4312ffa53_0_1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64312ffa53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64312ffa53_0_13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64312ffa53_0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64312ffa53_0_13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4312ffa53_0_1233:notes"/>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64312ffa53_0_1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6426f3f71a_0_26:notes"/>
          <p:cNvSpPr>
            <a:spLocks noGrp="1" noRot="1" noChangeAspect="1"/>
          </p:cNvSpPr>
          <p:nvPr>
            <p:ph type="sldImg" idx="2"/>
          </p:nvPr>
        </p:nvSpPr>
        <p:spPr>
          <a:xfrm>
            <a:off x="889000" y="685800"/>
            <a:ext cx="5079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6426f3f71a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41b80dc5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641b80dc58_1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0:21 ~ 2:34. How the motor is powered &amp; why it has 3 inputs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26f3f71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26f3f71a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6426f3f7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6426f3f71a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ext on Dark" type="title">
  <p:cSld name="TITLE">
    <p:bg>
      <p:bgPr>
        <a:solidFill>
          <a:srgbClr val="000000"/>
        </a:solidFill>
        <a:effectLst/>
      </p:bgPr>
    </p:bg>
    <p:spTree>
      <p:nvGrpSpPr>
        <p:cNvPr id="1" name="Shape 36"/>
        <p:cNvGrpSpPr/>
        <p:nvPr/>
      </p:nvGrpSpPr>
      <p:grpSpPr>
        <a:xfrm>
          <a:off x="0" y="0"/>
          <a:ext cx="0" cy="0"/>
          <a:chOff x="0" y="0"/>
          <a:chExt cx="0" cy="0"/>
        </a:xfrm>
      </p:grpSpPr>
      <p:pic>
        <p:nvPicPr>
          <p:cNvPr id="37" name="Google Shape;37;p2"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38" name="Google Shape;38;p2"/>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sp>
        <p:nvSpPr>
          <p:cNvPr id="39" name="Google Shape;39;p2"/>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2"/>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41" name="Google Shape;41;p2"/>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42" name="Google Shape;42;p2"/>
          <p:cNvSpPr txBox="1">
            <a:spLocks noGrp="1"/>
          </p:cNvSpPr>
          <p:nvPr>
            <p:ph type="body" idx="1"/>
          </p:nvPr>
        </p:nvSpPr>
        <p:spPr>
          <a:xfrm>
            <a:off x="148750" y="1030200"/>
            <a:ext cx="5004300" cy="3676200"/>
          </a:xfrm>
          <a:prstGeom prst="rect">
            <a:avLst/>
          </a:prstGeom>
        </p:spPr>
        <p:txBody>
          <a:bodyPr spcFirstLastPara="1" wrap="square" lIns="45725" tIns="45725" rIns="45725" bIns="45725" anchor="t" anchorCtr="0">
            <a:noAutofit/>
          </a:bodyPr>
          <a:lstStyle>
            <a:lvl1pPr marL="457200" lvl="0"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1pPr>
            <a:lvl2pPr marL="914400" lvl="1"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2pPr>
            <a:lvl3pPr marL="1371600" lvl="2"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3pPr>
            <a:lvl4pPr marL="1828800" lvl="3"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4pPr>
            <a:lvl5pPr marL="2286000" lvl="4"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5pPr>
            <a:lvl6pPr marL="2743200" lvl="5"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6pPr>
            <a:lvl7pPr marL="3200400" lvl="6"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7pPr>
            <a:lvl8pPr marL="3657600" lvl="7"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8pPr>
            <a:lvl9pPr marL="4114800" lvl="8" indent="-298450" rtl="0">
              <a:spcBef>
                <a:spcPts val="0"/>
              </a:spcBef>
              <a:spcAft>
                <a:spcPts val="0"/>
              </a:spcAft>
              <a:buClr>
                <a:srgbClr val="FFFFFF"/>
              </a:buClr>
              <a:buSzPts val="1100"/>
              <a:buFont typeface="Montserrat"/>
              <a:buChar char="–"/>
              <a:defRPr sz="1100">
                <a:solidFill>
                  <a:srgbClr val="FFFFFF"/>
                </a:solidFill>
                <a:latin typeface="Montserrat"/>
                <a:ea typeface="Montserrat"/>
                <a:cs typeface="Montserrat"/>
                <a:sym typeface="Montserrat"/>
              </a:defRPr>
            </a:lvl9pPr>
          </a:lstStyle>
          <a:p>
            <a:endParaRPr/>
          </a:p>
        </p:txBody>
      </p:sp>
      <p:sp>
        <p:nvSpPr>
          <p:cNvPr id="43" name="Google Shape;43;p2"/>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4" name="Google Shape;44;p2"/>
          <p:cNvSpPr txBox="1">
            <a:spLocks noGrp="1"/>
          </p:cNvSpPr>
          <p:nvPr>
            <p:ph type="subTitle" idx="2"/>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grpSp>
        <p:nvGrpSpPr>
          <p:cNvPr id="45" name="Google Shape;45;p2"/>
          <p:cNvGrpSpPr/>
          <p:nvPr/>
        </p:nvGrpSpPr>
        <p:grpSpPr>
          <a:xfrm>
            <a:off x="-561975" y="-687900"/>
            <a:ext cx="10085775" cy="6196800"/>
            <a:chOff x="-561975" y="-687900"/>
            <a:chExt cx="10085775" cy="6196800"/>
          </a:xfrm>
        </p:grpSpPr>
        <p:sp>
          <p:nvSpPr>
            <p:cNvPr id="46" name="Google Shape;46;p2"/>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Logos">
  <p:cSld name="content overview_1">
    <p:bg>
      <p:bgPr>
        <a:solidFill>
          <a:srgbClr val="8965A0"/>
        </a:solidFill>
        <a:effectLst/>
      </p:bgPr>
    </p:bg>
    <p:spTree>
      <p:nvGrpSpPr>
        <p:cNvPr id="1" name="Shape 319"/>
        <p:cNvGrpSpPr/>
        <p:nvPr/>
      </p:nvGrpSpPr>
      <p:grpSpPr>
        <a:xfrm>
          <a:off x="0" y="0"/>
          <a:ext cx="0" cy="0"/>
          <a:chOff x="0" y="0"/>
          <a:chExt cx="0" cy="0"/>
        </a:xfrm>
      </p:grpSpPr>
      <p:sp>
        <p:nvSpPr>
          <p:cNvPr id="320" name="Google Shape;320;p11"/>
          <p:cNvSpPr/>
          <p:nvPr/>
        </p:nvSpPr>
        <p:spPr>
          <a:xfrm>
            <a:off x="6119654" y="3567048"/>
            <a:ext cx="476400" cy="428700"/>
          </a:xfrm>
          <a:prstGeom prst="rect">
            <a:avLst/>
          </a:prstGeom>
          <a:solidFill>
            <a:srgbClr val="8966A0"/>
          </a:solidFill>
          <a:ln>
            <a:noFill/>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pic>
        <p:nvPicPr>
          <p:cNvPr id="321" name="Google Shape;321;p11"/>
          <p:cNvPicPr preferRelativeResize="0"/>
          <p:nvPr/>
        </p:nvPicPr>
        <p:blipFill>
          <a:blip r:embed="rId2">
            <a:alphaModFix/>
          </a:blip>
          <a:stretch>
            <a:fillRect/>
          </a:stretch>
        </p:blipFill>
        <p:spPr>
          <a:xfrm>
            <a:off x="7352480" y="2786118"/>
            <a:ext cx="1735763" cy="545851"/>
          </a:xfrm>
          <a:prstGeom prst="rect">
            <a:avLst/>
          </a:prstGeom>
          <a:noFill/>
          <a:ln>
            <a:noFill/>
          </a:ln>
        </p:spPr>
      </p:pic>
      <p:pic>
        <p:nvPicPr>
          <p:cNvPr id="322" name="Google Shape;322;p11"/>
          <p:cNvPicPr preferRelativeResize="0"/>
          <p:nvPr/>
        </p:nvPicPr>
        <p:blipFill>
          <a:blip r:embed="rId3">
            <a:alphaModFix/>
          </a:blip>
          <a:stretch>
            <a:fillRect/>
          </a:stretch>
        </p:blipFill>
        <p:spPr>
          <a:xfrm>
            <a:off x="5743575" y="4122275"/>
            <a:ext cx="3343873" cy="241425"/>
          </a:xfrm>
          <a:prstGeom prst="rect">
            <a:avLst/>
          </a:prstGeom>
          <a:noFill/>
          <a:ln>
            <a:noFill/>
          </a:ln>
        </p:spPr>
      </p:pic>
      <p:pic>
        <p:nvPicPr>
          <p:cNvPr id="323" name="Google Shape;323;p11"/>
          <p:cNvPicPr preferRelativeResize="0"/>
          <p:nvPr/>
        </p:nvPicPr>
        <p:blipFill>
          <a:blip r:embed="rId4">
            <a:alphaModFix/>
          </a:blip>
          <a:stretch>
            <a:fillRect/>
          </a:stretch>
        </p:blipFill>
        <p:spPr>
          <a:xfrm>
            <a:off x="5839487" y="2875337"/>
            <a:ext cx="1168311" cy="367401"/>
          </a:xfrm>
          <a:prstGeom prst="rect">
            <a:avLst/>
          </a:prstGeom>
          <a:noFill/>
          <a:ln>
            <a:noFill/>
          </a:ln>
        </p:spPr>
      </p:pic>
      <p:pic>
        <p:nvPicPr>
          <p:cNvPr id="324" name="Google Shape;324;p11"/>
          <p:cNvPicPr preferRelativeResize="0"/>
          <p:nvPr/>
        </p:nvPicPr>
        <p:blipFill>
          <a:blip r:embed="rId3">
            <a:alphaModFix/>
          </a:blip>
          <a:stretch>
            <a:fillRect/>
          </a:stretch>
        </p:blipFill>
        <p:spPr>
          <a:xfrm>
            <a:off x="3334775" y="4161162"/>
            <a:ext cx="2266975" cy="163650"/>
          </a:xfrm>
          <a:prstGeom prst="rect">
            <a:avLst/>
          </a:prstGeom>
          <a:noFill/>
          <a:ln>
            <a:noFill/>
          </a:ln>
        </p:spPr>
      </p:pic>
      <p:pic>
        <p:nvPicPr>
          <p:cNvPr id="325" name="Google Shape;325;p11"/>
          <p:cNvPicPr preferRelativeResize="0"/>
          <p:nvPr/>
        </p:nvPicPr>
        <p:blipFill>
          <a:blip r:embed="rId3">
            <a:alphaModFix/>
          </a:blip>
          <a:stretch>
            <a:fillRect/>
          </a:stretch>
        </p:blipFill>
        <p:spPr>
          <a:xfrm>
            <a:off x="1395450" y="4183160"/>
            <a:ext cx="1657505" cy="119653"/>
          </a:xfrm>
          <a:prstGeom prst="rect">
            <a:avLst/>
          </a:prstGeom>
          <a:noFill/>
          <a:ln>
            <a:noFill/>
          </a:ln>
        </p:spPr>
      </p:pic>
      <p:pic>
        <p:nvPicPr>
          <p:cNvPr id="326" name="Google Shape;326;p11"/>
          <p:cNvPicPr preferRelativeResize="0"/>
          <p:nvPr/>
        </p:nvPicPr>
        <p:blipFill>
          <a:blip r:embed="rId5">
            <a:alphaModFix/>
          </a:blip>
          <a:stretch>
            <a:fillRect/>
          </a:stretch>
        </p:blipFill>
        <p:spPr>
          <a:xfrm>
            <a:off x="7352475" y="3359960"/>
            <a:ext cx="1735775" cy="545857"/>
          </a:xfrm>
          <a:prstGeom prst="rect">
            <a:avLst/>
          </a:prstGeom>
          <a:noFill/>
          <a:ln>
            <a:noFill/>
          </a:ln>
        </p:spPr>
      </p:pic>
      <p:pic>
        <p:nvPicPr>
          <p:cNvPr id="327" name="Google Shape;327;p11"/>
          <p:cNvPicPr preferRelativeResize="0"/>
          <p:nvPr/>
        </p:nvPicPr>
        <p:blipFill>
          <a:blip r:embed="rId6">
            <a:alphaModFix/>
          </a:blip>
          <a:stretch>
            <a:fillRect/>
          </a:stretch>
        </p:blipFill>
        <p:spPr>
          <a:xfrm>
            <a:off x="3334775" y="4446030"/>
            <a:ext cx="2266975" cy="163664"/>
          </a:xfrm>
          <a:prstGeom prst="rect">
            <a:avLst/>
          </a:prstGeom>
          <a:noFill/>
          <a:ln>
            <a:noFill/>
          </a:ln>
        </p:spPr>
      </p:pic>
      <p:pic>
        <p:nvPicPr>
          <p:cNvPr id="328" name="Google Shape;328;p11"/>
          <p:cNvPicPr preferRelativeResize="0"/>
          <p:nvPr/>
        </p:nvPicPr>
        <p:blipFill>
          <a:blip r:embed="rId5">
            <a:alphaModFix/>
          </a:blip>
          <a:stretch>
            <a:fillRect/>
          </a:stretch>
        </p:blipFill>
        <p:spPr>
          <a:xfrm>
            <a:off x="5842069" y="3449998"/>
            <a:ext cx="1163153" cy="365777"/>
          </a:xfrm>
          <a:prstGeom prst="rect">
            <a:avLst/>
          </a:prstGeom>
          <a:noFill/>
          <a:ln>
            <a:noFill/>
          </a:ln>
        </p:spPr>
      </p:pic>
      <p:pic>
        <p:nvPicPr>
          <p:cNvPr id="329" name="Google Shape;329;p11"/>
          <p:cNvPicPr preferRelativeResize="0"/>
          <p:nvPr/>
        </p:nvPicPr>
        <p:blipFill>
          <a:blip r:embed="rId6">
            <a:alphaModFix/>
          </a:blip>
          <a:stretch>
            <a:fillRect/>
          </a:stretch>
        </p:blipFill>
        <p:spPr>
          <a:xfrm>
            <a:off x="5743588" y="4407156"/>
            <a:ext cx="3343849" cy="241425"/>
          </a:xfrm>
          <a:prstGeom prst="rect">
            <a:avLst/>
          </a:prstGeom>
          <a:noFill/>
          <a:ln>
            <a:noFill/>
          </a:ln>
        </p:spPr>
      </p:pic>
      <p:pic>
        <p:nvPicPr>
          <p:cNvPr id="330" name="Google Shape;330;p11"/>
          <p:cNvPicPr preferRelativeResize="0"/>
          <p:nvPr/>
        </p:nvPicPr>
        <p:blipFill>
          <a:blip r:embed="rId6">
            <a:alphaModFix/>
          </a:blip>
          <a:stretch>
            <a:fillRect/>
          </a:stretch>
        </p:blipFill>
        <p:spPr>
          <a:xfrm>
            <a:off x="1395597" y="4468035"/>
            <a:ext cx="1657208" cy="119650"/>
          </a:xfrm>
          <a:prstGeom prst="rect">
            <a:avLst/>
          </a:prstGeom>
          <a:noFill/>
          <a:ln>
            <a:noFill/>
          </a:ln>
        </p:spPr>
      </p:pic>
      <p:pic>
        <p:nvPicPr>
          <p:cNvPr id="331" name="Google Shape;331;p11"/>
          <p:cNvPicPr preferRelativeResize="0"/>
          <p:nvPr/>
        </p:nvPicPr>
        <p:blipFill>
          <a:blip r:embed="rId7">
            <a:alphaModFix/>
          </a:blip>
          <a:stretch>
            <a:fillRect/>
          </a:stretch>
        </p:blipFill>
        <p:spPr>
          <a:xfrm>
            <a:off x="5489962" y="1443129"/>
            <a:ext cx="1735774" cy="638838"/>
          </a:xfrm>
          <a:prstGeom prst="rect">
            <a:avLst/>
          </a:prstGeom>
          <a:noFill/>
          <a:ln>
            <a:noFill/>
          </a:ln>
        </p:spPr>
      </p:pic>
      <p:pic>
        <p:nvPicPr>
          <p:cNvPr id="332" name="Google Shape;332;p11"/>
          <p:cNvPicPr preferRelativeResize="0"/>
          <p:nvPr/>
        </p:nvPicPr>
        <p:blipFill>
          <a:blip r:embed="rId8">
            <a:alphaModFix/>
          </a:blip>
          <a:stretch>
            <a:fillRect/>
          </a:stretch>
        </p:blipFill>
        <p:spPr>
          <a:xfrm>
            <a:off x="5557008" y="464426"/>
            <a:ext cx="1733275" cy="638838"/>
          </a:xfrm>
          <a:prstGeom prst="rect">
            <a:avLst/>
          </a:prstGeom>
          <a:noFill/>
          <a:ln>
            <a:noFill/>
          </a:ln>
        </p:spPr>
      </p:pic>
      <p:pic>
        <p:nvPicPr>
          <p:cNvPr id="333" name="Google Shape;333;p11"/>
          <p:cNvPicPr preferRelativeResize="0"/>
          <p:nvPr/>
        </p:nvPicPr>
        <p:blipFill>
          <a:blip r:embed="rId9">
            <a:alphaModFix/>
          </a:blip>
          <a:stretch>
            <a:fillRect/>
          </a:stretch>
        </p:blipFill>
        <p:spPr>
          <a:xfrm>
            <a:off x="7353719" y="1277019"/>
            <a:ext cx="1733275" cy="971064"/>
          </a:xfrm>
          <a:prstGeom prst="rect">
            <a:avLst/>
          </a:prstGeom>
          <a:noFill/>
          <a:ln>
            <a:noFill/>
          </a:ln>
        </p:spPr>
      </p:pic>
      <p:pic>
        <p:nvPicPr>
          <p:cNvPr id="334" name="Google Shape;334;p11"/>
          <p:cNvPicPr preferRelativeResize="0"/>
          <p:nvPr/>
        </p:nvPicPr>
        <p:blipFill>
          <a:blip r:embed="rId10">
            <a:alphaModFix/>
          </a:blip>
          <a:stretch>
            <a:fillRect/>
          </a:stretch>
        </p:blipFill>
        <p:spPr>
          <a:xfrm>
            <a:off x="7351225" y="297803"/>
            <a:ext cx="1735774" cy="972100"/>
          </a:xfrm>
          <a:prstGeom prst="rect">
            <a:avLst/>
          </a:prstGeom>
          <a:noFill/>
          <a:ln>
            <a:noFill/>
          </a:ln>
        </p:spPr>
      </p:pic>
      <p:grpSp>
        <p:nvGrpSpPr>
          <p:cNvPr id="335" name="Google Shape;335;p11"/>
          <p:cNvGrpSpPr/>
          <p:nvPr/>
        </p:nvGrpSpPr>
        <p:grpSpPr>
          <a:xfrm>
            <a:off x="-561975" y="-687900"/>
            <a:ext cx="10085775" cy="6196800"/>
            <a:chOff x="-561975" y="-687900"/>
            <a:chExt cx="10085775" cy="6196800"/>
          </a:xfrm>
        </p:grpSpPr>
        <p:sp>
          <p:nvSpPr>
            <p:cNvPr id="336" name="Google Shape;336;p11"/>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Divider – Avocado">
  <p:cSld name="divider – avocado">
    <p:bg>
      <p:bgPr>
        <a:solidFill>
          <a:srgbClr val="6F9A48"/>
        </a:solidFill>
        <a:effectLst/>
      </p:bgPr>
    </p:bg>
    <p:spTree>
      <p:nvGrpSpPr>
        <p:cNvPr id="1" name="Shape 358"/>
        <p:cNvGrpSpPr/>
        <p:nvPr/>
      </p:nvGrpSpPr>
      <p:grpSpPr>
        <a:xfrm>
          <a:off x="0" y="0"/>
          <a:ext cx="0" cy="0"/>
          <a:chOff x="0" y="0"/>
          <a:chExt cx="0" cy="0"/>
        </a:xfrm>
      </p:grpSpPr>
      <p:pic>
        <p:nvPicPr>
          <p:cNvPr id="359" name="Google Shape;359;p12"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360" name="Google Shape;360;p12"/>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361" name="Google Shape;361;p12"/>
          <p:cNvGrpSpPr/>
          <p:nvPr/>
        </p:nvGrpSpPr>
        <p:grpSpPr>
          <a:xfrm>
            <a:off x="-561975" y="-687900"/>
            <a:ext cx="10085775" cy="6196800"/>
            <a:chOff x="-561975" y="-687900"/>
            <a:chExt cx="10085775" cy="6196800"/>
          </a:xfrm>
        </p:grpSpPr>
        <p:sp>
          <p:nvSpPr>
            <p:cNvPr id="362" name="Google Shape;362;p12"/>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2"/>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2"/>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2"/>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2"/>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2"/>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2"/>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2"/>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2"/>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2"/>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2"/>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2"/>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2"/>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2"/>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2"/>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2"/>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2"/>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2"/>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2"/>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2"/>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2"/>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2"/>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2"/>
          <p:cNvSpPr txBox="1">
            <a:spLocks noGrp="1"/>
          </p:cNvSpPr>
          <p:nvPr>
            <p:ph type="body" idx="1"/>
          </p:nvPr>
        </p:nvSpPr>
        <p:spPr>
          <a:xfrm>
            <a:off x="147493" y="2135330"/>
            <a:ext cx="5940900" cy="2430000"/>
          </a:xfrm>
          <a:prstGeom prst="rect">
            <a:avLst/>
          </a:prstGeom>
        </p:spPr>
        <p:txBody>
          <a:bodyPr spcFirstLastPara="1" wrap="square" lIns="45725" tIns="45725" rIns="45725" bIns="45725" anchor="b" anchorCtr="0">
            <a:noAutofit/>
          </a:bodyPr>
          <a:lstStyle>
            <a:lvl1pPr marL="457200" lvl="0"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1pPr>
            <a:lvl2pPr marL="914400" lvl="1"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2pPr>
            <a:lvl3pPr marL="1371600" lvl="2"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3pPr>
            <a:lvl4pPr marL="1828800" lvl="3"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4pPr>
            <a:lvl5pPr marL="2286000" lvl="4"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5pPr>
            <a:lvl6pPr marL="2743200" lvl="5"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6pPr>
            <a:lvl7pPr marL="3200400" lvl="6"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7pPr>
            <a:lvl8pPr marL="3657600" lvl="7"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8pPr>
            <a:lvl9pPr marL="4114800" lvl="8"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9pPr>
          </a:lstStyle>
          <a:p>
            <a:endParaRPr/>
          </a:p>
        </p:txBody>
      </p:sp>
      <p:sp>
        <p:nvSpPr>
          <p:cNvPr id="385" name="Google Shape;385;p12"/>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386" name="Google Shape;386;p12"/>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387" name="Google Shape;387;p12"/>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388" name="Google Shape;388;p12"/>
          <p:cNvSpPr txBox="1">
            <a:spLocks noGrp="1"/>
          </p:cNvSpPr>
          <p:nvPr>
            <p:ph type="subTitle" idx="2"/>
          </p:nvPr>
        </p:nvSpPr>
        <p:spPr>
          <a:xfrm>
            <a:off x="147493" y="4565330"/>
            <a:ext cx="4734000" cy="264600"/>
          </a:xfrm>
          <a:prstGeom prst="rect">
            <a:avLst/>
          </a:prstGeom>
        </p:spPr>
        <p:txBody>
          <a:bodyPr spcFirstLastPara="1" wrap="square" lIns="45725" tIns="45725" rIns="45725" bIns="45725" anchor="b" anchorCtr="0">
            <a:noAutofit/>
          </a:bodyPr>
          <a:lstStyle>
            <a:lvl1pPr lvl="0" rtl="0">
              <a:spcBef>
                <a:spcPts val="0"/>
              </a:spcBef>
              <a:spcAft>
                <a:spcPts val="0"/>
              </a:spcAft>
              <a:buNone/>
              <a:defRPr sz="11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 name="Google Shape;389;p12"/>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90" name="Google Shape;390;p12"/>
          <p:cNvSpPr txBox="1">
            <a:spLocks noGrp="1"/>
          </p:cNvSpPr>
          <p:nvPr>
            <p:ph type="subTitle" idx="3"/>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Divider – Desert Sun">
  <p:cSld name="divider – avocado_2">
    <p:bg>
      <p:bgPr>
        <a:solidFill>
          <a:srgbClr val="EF8B21"/>
        </a:solidFill>
        <a:effectLst/>
      </p:bgPr>
    </p:bg>
    <p:spTree>
      <p:nvGrpSpPr>
        <p:cNvPr id="1" name="Shape 391"/>
        <p:cNvGrpSpPr/>
        <p:nvPr/>
      </p:nvGrpSpPr>
      <p:grpSpPr>
        <a:xfrm>
          <a:off x="0" y="0"/>
          <a:ext cx="0" cy="0"/>
          <a:chOff x="0" y="0"/>
          <a:chExt cx="0" cy="0"/>
        </a:xfrm>
      </p:grpSpPr>
      <p:pic>
        <p:nvPicPr>
          <p:cNvPr id="392" name="Google Shape;392;p13"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393" name="Google Shape;393;p13"/>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394" name="Google Shape;394;p13"/>
          <p:cNvGrpSpPr/>
          <p:nvPr/>
        </p:nvGrpSpPr>
        <p:grpSpPr>
          <a:xfrm>
            <a:off x="-561975" y="-687900"/>
            <a:ext cx="10085775" cy="6196800"/>
            <a:chOff x="-561975" y="-687900"/>
            <a:chExt cx="10085775" cy="6196800"/>
          </a:xfrm>
        </p:grpSpPr>
        <p:sp>
          <p:nvSpPr>
            <p:cNvPr id="395" name="Google Shape;395;p13"/>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3"/>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18" name="Google Shape;418;p13"/>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419" name="Google Shape;419;p13"/>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420" name="Google Shape;420;p13"/>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1" name="Google Shape;421;p13"/>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sp>
        <p:nvSpPr>
          <p:cNvPr id="422" name="Google Shape;422;p13"/>
          <p:cNvSpPr txBox="1">
            <a:spLocks noGrp="1"/>
          </p:cNvSpPr>
          <p:nvPr>
            <p:ph type="body" idx="2"/>
          </p:nvPr>
        </p:nvSpPr>
        <p:spPr>
          <a:xfrm>
            <a:off x="147493" y="2135330"/>
            <a:ext cx="5940900" cy="2430000"/>
          </a:xfrm>
          <a:prstGeom prst="rect">
            <a:avLst/>
          </a:prstGeom>
        </p:spPr>
        <p:txBody>
          <a:bodyPr spcFirstLastPara="1" wrap="square" lIns="45725" tIns="45725" rIns="45725" bIns="45725" anchor="b" anchorCtr="0">
            <a:noAutofit/>
          </a:bodyPr>
          <a:lstStyle>
            <a:lvl1pPr marL="457200" lvl="0"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1pPr>
            <a:lvl2pPr marL="914400" lvl="1"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2pPr>
            <a:lvl3pPr marL="1371600" lvl="2"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3pPr>
            <a:lvl4pPr marL="1828800" lvl="3"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4pPr>
            <a:lvl5pPr marL="2286000" lvl="4"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5pPr>
            <a:lvl6pPr marL="2743200" lvl="5"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6pPr>
            <a:lvl7pPr marL="3200400" lvl="6"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7pPr>
            <a:lvl8pPr marL="3657600" lvl="7"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8pPr>
            <a:lvl9pPr marL="4114800" lvl="8"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9pPr>
          </a:lstStyle>
          <a:p>
            <a:endParaRPr/>
          </a:p>
        </p:txBody>
      </p:sp>
      <p:sp>
        <p:nvSpPr>
          <p:cNvPr id="423" name="Google Shape;423;p13"/>
          <p:cNvSpPr txBox="1">
            <a:spLocks noGrp="1"/>
          </p:cNvSpPr>
          <p:nvPr>
            <p:ph type="subTitle" idx="3"/>
          </p:nvPr>
        </p:nvSpPr>
        <p:spPr>
          <a:xfrm>
            <a:off x="147493" y="4565330"/>
            <a:ext cx="4734000" cy="264600"/>
          </a:xfrm>
          <a:prstGeom prst="rect">
            <a:avLst/>
          </a:prstGeom>
        </p:spPr>
        <p:txBody>
          <a:bodyPr spcFirstLastPara="1" wrap="square" lIns="45725" tIns="45725" rIns="45725" bIns="45725" anchor="b" anchorCtr="0">
            <a:noAutofit/>
          </a:bodyPr>
          <a:lstStyle>
            <a:lvl1pPr lvl="0" rtl="0">
              <a:spcBef>
                <a:spcPts val="0"/>
              </a:spcBef>
              <a:spcAft>
                <a:spcPts val="0"/>
              </a:spcAft>
              <a:buNone/>
              <a:defRPr sz="11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Divider – Sea Port">
  <p:cSld name="divider – avocado_2_1">
    <p:bg>
      <p:bgPr>
        <a:solidFill>
          <a:srgbClr val="4198D3"/>
        </a:solidFill>
        <a:effectLst/>
      </p:bgPr>
    </p:bg>
    <p:spTree>
      <p:nvGrpSpPr>
        <p:cNvPr id="1" name="Shape 424"/>
        <p:cNvGrpSpPr/>
        <p:nvPr/>
      </p:nvGrpSpPr>
      <p:grpSpPr>
        <a:xfrm>
          <a:off x="0" y="0"/>
          <a:ext cx="0" cy="0"/>
          <a:chOff x="0" y="0"/>
          <a:chExt cx="0" cy="0"/>
        </a:xfrm>
      </p:grpSpPr>
      <p:pic>
        <p:nvPicPr>
          <p:cNvPr id="425" name="Google Shape;425;p14"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426" name="Google Shape;426;p14"/>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427" name="Google Shape;427;p14"/>
          <p:cNvGrpSpPr/>
          <p:nvPr/>
        </p:nvGrpSpPr>
        <p:grpSpPr>
          <a:xfrm>
            <a:off x="-561975" y="-687900"/>
            <a:ext cx="10085775" cy="6196800"/>
            <a:chOff x="-561975" y="-687900"/>
            <a:chExt cx="10085775" cy="6196800"/>
          </a:xfrm>
        </p:grpSpPr>
        <p:sp>
          <p:nvSpPr>
            <p:cNvPr id="428" name="Google Shape;428;p14"/>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14"/>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51" name="Google Shape;451;p14"/>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452" name="Google Shape;452;p14"/>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453" name="Google Shape;453;p14"/>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54" name="Google Shape;454;p14"/>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sp>
        <p:nvSpPr>
          <p:cNvPr id="455" name="Google Shape;455;p14"/>
          <p:cNvSpPr txBox="1">
            <a:spLocks noGrp="1"/>
          </p:cNvSpPr>
          <p:nvPr>
            <p:ph type="body" idx="2"/>
          </p:nvPr>
        </p:nvSpPr>
        <p:spPr>
          <a:xfrm>
            <a:off x="147493" y="2135330"/>
            <a:ext cx="5940900" cy="2430000"/>
          </a:xfrm>
          <a:prstGeom prst="rect">
            <a:avLst/>
          </a:prstGeom>
        </p:spPr>
        <p:txBody>
          <a:bodyPr spcFirstLastPara="1" wrap="square" lIns="45725" tIns="45725" rIns="45725" bIns="45725" anchor="b" anchorCtr="0">
            <a:noAutofit/>
          </a:bodyPr>
          <a:lstStyle>
            <a:lvl1pPr marL="457200" lvl="0"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1pPr>
            <a:lvl2pPr marL="914400" lvl="1"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2pPr>
            <a:lvl3pPr marL="1371600" lvl="2"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3pPr>
            <a:lvl4pPr marL="1828800" lvl="3"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4pPr>
            <a:lvl5pPr marL="2286000" lvl="4"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5pPr>
            <a:lvl6pPr marL="2743200" lvl="5"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6pPr>
            <a:lvl7pPr marL="3200400" lvl="6"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7pPr>
            <a:lvl8pPr marL="3657600" lvl="7"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8pPr>
            <a:lvl9pPr marL="4114800" lvl="8"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9pPr>
          </a:lstStyle>
          <a:p>
            <a:endParaRPr/>
          </a:p>
        </p:txBody>
      </p:sp>
      <p:sp>
        <p:nvSpPr>
          <p:cNvPr id="456" name="Google Shape;456;p14"/>
          <p:cNvSpPr txBox="1">
            <a:spLocks noGrp="1"/>
          </p:cNvSpPr>
          <p:nvPr>
            <p:ph type="subTitle" idx="3"/>
          </p:nvPr>
        </p:nvSpPr>
        <p:spPr>
          <a:xfrm>
            <a:off x="147493" y="4565330"/>
            <a:ext cx="4734000" cy="264600"/>
          </a:xfrm>
          <a:prstGeom prst="rect">
            <a:avLst/>
          </a:prstGeom>
        </p:spPr>
        <p:txBody>
          <a:bodyPr spcFirstLastPara="1" wrap="square" lIns="45725" tIns="45725" rIns="45725" bIns="45725" anchor="b" anchorCtr="0">
            <a:noAutofit/>
          </a:bodyPr>
          <a:lstStyle>
            <a:lvl1pPr lvl="0" rtl="0">
              <a:spcBef>
                <a:spcPts val="0"/>
              </a:spcBef>
              <a:spcAft>
                <a:spcPts val="0"/>
              </a:spcAft>
              <a:buNone/>
              <a:defRPr sz="11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Divider – Oasis">
  <p:cSld name="divider – avocado_2_1_1">
    <p:bg>
      <p:bgPr>
        <a:solidFill>
          <a:srgbClr val="008DA9"/>
        </a:solidFill>
        <a:effectLst/>
      </p:bgPr>
    </p:bg>
    <p:spTree>
      <p:nvGrpSpPr>
        <p:cNvPr id="1" name="Shape 457"/>
        <p:cNvGrpSpPr/>
        <p:nvPr/>
      </p:nvGrpSpPr>
      <p:grpSpPr>
        <a:xfrm>
          <a:off x="0" y="0"/>
          <a:ext cx="0" cy="0"/>
          <a:chOff x="0" y="0"/>
          <a:chExt cx="0" cy="0"/>
        </a:xfrm>
      </p:grpSpPr>
      <p:cxnSp>
        <p:nvCxnSpPr>
          <p:cNvPr id="458" name="Google Shape;458;p15"/>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459" name="Google Shape;459;p15"/>
          <p:cNvGrpSpPr/>
          <p:nvPr/>
        </p:nvGrpSpPr>
        <p:grpSpPr>
          <a:xfrm>
            <a:off x="-561975" y="-687900"/>
            <a:ext cx="10085775" cy="6196800"/>
            <a:chOff x="-561975" y="-687900"/>
            <a:chExt cx="10085775" cy="6196800"/>
          </a:xfrm>
        </p:grpSpPr>
        <p:sp>
          <p:nvSpPr>
            <p:cNvPr id="460" name="Google Shape;460;p15"/>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15"/>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83" name="Google Shape;483;p15"/>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484" name="Google Shape;484;p15"/>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485" name="Google Shape;485;p15"/>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86" name="Google Shape;486;p15"/>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pic>
        <p:nvPicPr>
          <p:cNvPr id="487" name="Google Shape;487;p15"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sp>
        <p:nvSpPr>
          <p:cNvPr id="488" name="Google Shape;488;p15"/>
          <p:cNvSpPr txBox="1">
            <a:spLocks noGrp="1"/>
          </p:cNvSpPr>
          <p:nvPr>
            <p:ph type="body" idx="2"/>
          </p:nvPr>
        </p:nvSpPr>
        <p:spPr>
          <a:xfrm>
            <a:off x="147493" y="2135330"/>
            <a:ext cx="5940900" cy="2430000"/>
          </a:xfrm>
          <a:prstGeom prst="rect">
            <a:avLst/>
          </a:prstGeom>
        </p:spPr>
        <p:txBody>
          <a:bodyPr spcFirstLastPara="1" wrap="square" lIns="45725" tIns="45725" rIns="45725" bIns="45725" anchor="b" anchorCtr="0">
            <a:noAutofit/>
          </a:bodyPr>
          <a:lstStyle>
            <a:lvl1pPr marL="457200" lvl="0"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1pPr>
            <a:lvl2pPr marL="914400" lvl="1"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2pPr>
            <a:lvl3pPr marL="1371600" lvl="2"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3pPr>
            <a:lvl4pPr marL="1828800" lvl="3"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4pPr>
            <a:lvl5pPr marL="2286000" lvl="4"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5pPr>
            <a:lvl6pPr marL="2743200" lvl="5"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6pPr>
            <a:lvl7pPr marL="3200400" lvl="6"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7pPr>
            <a:lvl8pPr marL="3657600" lvl="7"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8pPr>
            <a:lvl9pPr marL="4114800" lvl="8" indent="-387350" rtl="0">
              <a:spcBef>
                <a:spcPts val="0"/>
              </a:spcBef>
              <a:spcAft>
                <a:spcPts val="0"/>
              </a:spcAft>
              <a:buClr>
                <a:srgbClr val="FFFFFF"/>
              </a:buClr>
              <a:buSzPts val="2500"/>
              <a:buFont typeface="Montserrat"/>
              <a:buChar char="–"/>
              <a:defRPr sz="2500">
                <a:solidFill>
                  <a:srgbClr val="FFFFFF"/>
                </a:solidFill>
                <a:latin typeface="Montserrat"/>
                <a:ea typeface="Montserrat"/>
                <a:cs typeface="Montserrat"/>
                <a:sym typeface="Montserrat"/>
              </a:defRPr>
            </a:lvl9pPr>
          </a:lstStyle>
          <a:p>
            <a:endParaRPr/>
          </a:p>
        </p:txBody>
      </p:sp>
      <p:sp>
        <p:nvSpPr>
          <p:cNvPr id="489" name="Google Shape;489;p15"/>
          <p:cNvSpPr txBox="1">
            <a:spLocks noGrp="1"/>
          </p:cNvSpPr>
          <p:nvPr>
            <p:ph type="subTitle" idx="3"/>
          </p:nvPr>
        </p:nvSpPr>
        <p:spPr>
          <a:xfrm>
            <a:off x="147493" y="4565330"/>
            <a:ext cx="4734000" cy="264600"/>
          </a:xfrm>
          <a:prstGeom prst="rect">
            <a:avLst/>
          </a:prstGeom>
        </p:spPr>
        <p:txBody>
          <a:bodyPr spcFirstLastPara="1" wrap="square" lIns="45725" tIns="45725" rIns="45725" bIns="45725" anchor="b" anchorCtr="0">
            <a:noAutofit/>
          </a:bodyPr>
          <a:lstStyle>
            <a:lvl1pPr lvl="0" rtl="0">
              <a:spcBef>
                <a:spcPts val="0"/>
              </a:spcBef>
              <a:spcAft>
                <a:spcPts val="0"/>
              </a:spcAft>
              <a:buNone/>
              <a:defRPr sz="11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Divider – Sunny">
  <p:cSld name="divider – avocado_2_1_1_1">
    <p:bg>
      <p:bgPr>
        <a:solidFill>
          <a:srgbClr val="F4CD30"/>
        </a:solidFill>
        <a:effectLst/>
      </p:bgPr>
    </p:bg>
    <p:spTree>
      <p:nvGrpSpPr>
        <p:cNvPr id="1" name="Shape 490"/>
        <p:cNvGrpSpPr/>
        <p:nvPr/>
      </p:nvGrpSpPr>
      <p:grpSpPr>
        <a:xfrm>
          <a:off x="0" y="0"/>
          <a:ext cx="0" cy="0"/>
          <a:chOff x="0" y="0"/>
          <a:chExt cx="0" cy="0"/>
        </a:xfrm>
      </p:grpSpPr>
      <p:cxnSp>
        <p:nvCxnSpPr>
          <p:cNvPr id="491" name="Google Shape;491;p16"/>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pic>
        <p:nvPicPr>
          <p:cNvPr id="492" name="Google Shape;492;p16" descr="NYUAD Engineering Division Logo RGB Black on White_600dpi.png"/>
          <p:cNvPicPr preferRelativeResize="0"/>
          <p:nvPr/>
        </p:nvPicPr>
        <p:blipFill>
          <a:blip r:embed="rId2">
            <a:alphaModFix/>
          </a:blip>
          <a:stretch>
            <a:fillRect/>
          </a:stretch>
        </p:blipFill>
        <p:spPr>
          <a:xfrm>
            <a:off x="7353276" y="66076"/>
            <a:ext cx="1734175" cy="971102"/>
          </a:xfrm>
          <a:prstGeom prst="rect">
            <a:avLst/>
          </a:prstGeom>
          <a:noFill/>
          <a:ln>
            <a:noFill/>
          </a:ln>
        </p:spPr>
      </p:pic>
      <p:sp>
        <p:nvSpPr>
          <p:cNvPr id="493" name="Google Shape;493;p16"/>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94" name="Google Shape;494;p16"/>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latin typeface="Montserrat"/>
                <a:ea typeface="Montserrat"/>
                <a:cs typeface="Montserrat"/>
                <a:sym typeface="Montserrat"/>
              </a:rPr>
              <a:t>Presentation Title lorem ipsum ut dolores</a:t>
            </a:r>
            <a:endParaRPr sz="600">
              <a:latin typeface="Montserrat"/>
              <a:ea typeface="Montserrat"/>
              <a:cs typeface="Montserrat"/>
              <a:sym typeface="Montserrat"/>
            </a:endParaRPr>
          </a:p>
        </p:txBody>
      </p:sp>
      <p:sp>
        <p:nvSpPr>
          <p:cNvPr id="495" name="Google Shape;495;p16"/>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Faiza T. Falcon</a:t>
            </a:r>
            <a:r>
              <a:rPr lang="en-US" sz="600" b="0" i="0" u="none" strike="noStrike" cap="none">
                <a:latin typeface="Montserrat"/>
                <a:ea typeface="Montserrat"/>
                <a:cs typeface="Montserrat"/>
                <a:sym typeface="Montserrat"/>
              </a:rPr>
              <a:t>  |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Engineering Design Studio  |  201</a:t>
            </a:r>
            <a:r>
              <a:rPr lang="en-US" sz="600">
                <a:latin typeface="Montserrat"/>
                <a:ea typeface="Montserrat"/>
                <a:cs typeface="Montserrat"/>
                <a:sym typeface="Montserrat"/>
              </a:rPr>
              <a:t>7</a:t>
            </a:r>
            <a:endParaRPr sz="600">
              <a:latin typeface="Montserrat"/>
              <a:ea typeface="Montserrat"/>
              <a:cs typeface="Montserrat"/>
              <a:sym typeface="Montserrat"/>
            </a:endParaRPr>
          </a:p>
        </p:txBody>
      </p:sp>
      <p:sp>
        <p:nvSpPr>
          <p:cNvPr id="496" name="Google Shape;496;p16"/>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16"/>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a:endParaRPr/>
          </a:p>
        </p:txBody>
      </p:sp>
      <p:grpSp>
        <p:nvGrpSpPr>
          <p:cNvPr id="498" name="Google Shape;498;p16"/>
          <p:cNvGrpSpPr/>
          <p:nvPr/>
        </p:nvGrpSpPr>
        <p:grpSpPr>
          <a:xfrm>
            <a:off x="-561975" y="-687900"/>
            <a:ext cx="10085775" cy="6196800"/>
            <a:chOff x="-561975" y="-687900"/>
            <a:chExt cx="10085775" cy="6196800"/>
          </a:xfrm>
        </p:grpSpPr>
        <p:sp>
          <p:nvSpPr>
            <p:cNvPr id="499" name="Google Shape;499;p16"/>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16"/>
          <p:cNvSpPr txBox="1">
            <a:spLocks noGrp="1"/>
          </p:cNvSpPr>
          <p:nvPr>
            <p:ph type="body" idx="2"/>
          </p:nvPr>
        </p:nvSpPr>
        <p:spPr>
          <a:xfrm>
            <a:off x="147493" y="2135330"/>
            <a:ext cx="5940900" cy="2430000"/>
          </a:xfrm>
          <a:prstGeom prst="rect">
            <a:avLst/>
          </a:prstGeom>
        </p:spPr>
        <p:txBody>
          <a:bodyPr spcFirstLastPara="1" wrap="square" lIns="45725" tIns="45725" rIns="45725" bIns="45725" anchor="b" anchorCtr="0">
            <a:noAutofit/>
          </a:bodyPr>
          <a:lstStyle>
            <a:lvl1pPr marL="457200" lvl="0" indent="-387350" rtl="0">
              <a:spcBef>
                <a:spcPts val="0"/>
              </a:spcBef>
              <a:spcAft>
                <a:spcPts val="0"/>
              </a:spcAft>
              <a:buSzPts val="2500"/>
              <a:buFont typeface="Montserrat"/>
              <a:buChar char="●"/>
              <a:defRPr sz="2500">
                <a:latin typeface="Montserrat"/>
                <a:ea typeface="Montserrat"/>
                <a:cs typeface="Montserrat"/>
                <a:sym typeface="Montserrat"/>
              </a:defRPr>
            </a:lvl1pPr>
            <a:lvl2pPr marL="914400" lvl="1" indent="-387350" rtl="0">
              <a:spcBef>
                <a:spcPts val="0"/>
              </a:spcBef>
              <a:spcAft>
                <a:spcPts val="0"/>
              </a:spcAft>
              <a:buSzPts val="2500"/>
              <a:buFont typeface="Montserrat"/>
              <a:buChar char="○"/>
              <a:defRPr sz="2500">
                <a:latin typeface="Montserrat"/>
                <a:ea typeface="Montserrat"/>
                <a:cs typeface="Montserrat"/>
                <a:sym typeface="Montserrat"/>
              </a:defRPr>
            </a:lvl2pPr>
            <a:lvl3pPr marL="1371600" lvl="2" indent="-387350" rtl="0">
              <a:spcBef>
                <a:spcPts val="0"/>
              </a:spcBef>
              <a:spcAft>
                <a:spcPts val="0"/>
              </a:spcAft>
              <a:buSzPts val="2500"/>
              <a:buFont typeface="Montserrat"/>
              <a:buChar char="■"/>
              <a:defRPr sz="2500">
                <a:latin typeface="Montserrat"/>
                <a:ea typeface="Montserrat"/>
                <a:cs typeface="Montserrat"/>
                <a:sym typeface="Montserrat"/>
              </a:defRPr>
            </a:lvl3pPr>
            <a:lvl4pPr marL="1828800" lvl="3" indent="-387350" rtl="0">
              <a:spcBef>
                <a:spcPts val="0"/>
              </a:spcBef>
              <a:spcAft>
                <a:spcPts val="0"/>
              </a:spcAft>
              <a:buSzPts val="2500"/>
              <a:buFont typeface="Montserrat"/>
              <a:buChar char="●"/>
              <a:defRPr sz="2500">
                <a:latin typeface="Montserrat"/>
                <a:ea typeface="Montserrat"/>
                <a:cs typeface="Montserrat"/>
                <a:sym typeface="Montserrat"/>
              </a:defRPr>
            </a:lvl4pPr>
            <a:lvl5pPr marL="2286000" lvl="4" indent="-387350" rtl="0">
              <a:spcBef>
                <a:spcPts val="0"/>
              </a:spcBef>
              <a:spcAft>
                <a:spcPts val="0"/>
              </a:spcAft>
              <a:buSzPts val="2500"/>
              <a:buFont typeface="Montserrat"/>
              <a:buChar char="○"/>
              <a:defRPr sz="2500">
                <a:latin typeface="Montserrat"/>
                <a:ea typeface="Montserrat"/>
                <a:cs typeface="Montserrat"/>
                <a:sym typeface="Montserrat"/>
              </a:defRPr>
            </a:lvl5pPr>
            <a:lvl6pPr marL="2743200" lvl="5" indent="-387350" rtl="0">
              <a:spcBef>
                <a:spcPts val="0"/>
              </a:spcBef>
              <a:spcAft>
                <a:spcPts val="0"/>
              </a:spcAft>
              <a:buSzPts val="2500"/>
              <a:buFont typeface="Montserrat"/>
              <a:buChar char="■"/>
              <a:defRPr sz="2500">
                <a:latin typeface="Montserrat"/>
                <a:ea typeface="Montserrat"/>
                <a:cs typeface="Montserrat"/>
                <a:sym typeface="Montserrat"/>
              </a:defRPr>
            </a:lvl6pPr>
            <a:lvl7pPr marL="3200400" lvl="6" indent="-387350" rtl="0">
              <a:spcBef>
                <a:spcPts val="0"/>
              </a:spcBef>
              <a:spcAft>
                <a:spcPts val="0"/>
              </a:spcAft>
              <a:buSzPts val="2500"/>
              <a:buFont typeface="Montserrat"/>
              <a:buChar char="●"/>
              <a:defRPr sz="2500">
                <a:latin typeface="Montserrat"/>
                <a:ea typeface="Montserrat"/>
                <a:cs typeface="Montserrat"/>
                <a:sym typeface="Montserrat"/>
              </a:defRPr>
            </a:lvl7pPr>
            <a:lvl8pPr marL="3657600" lvl="7" indent="-387350" rtl="0">
              <a:spcBef>
                <a:spcPts val="0"/>
              </a:spcBef>
              <a:spcAft>
                <a:spcPts val="0"/>
              </a:spcAft>
              <a:buSzPts val="2500"/>
              <a:buFont typeface="Montserrat"/>
              <a:buChar char="○"/>
              <a:defRPr sz="2500">
                <a:latin typeface="Montserrat"/>
                <a:ea typeface="Montserrat"/>
                <a:cs typeface="Montserrat"/>
                <a:sym typeface="Montserrat"/>
              </a:defRPr>
            </a:lvl8pPr>
            <a:lvl9pPr marL="4114800" lvl="8" indent="-387350" rtl="0">
              <a:spcBef>
                <a:spcPts val="0"/>
              </a:spcBef>
              <a:spcAft>
                <a:spcPts val="0"/>
              </a:spcAft>
              <a:buSzPts val="2500"/>
              <a:buFont typeface="Montserrat"/>
              <a:buChar char="–"/>
              <a:defRPr sz="2500">
                <a:latin typeface="Montserrat"/>
                <a:ea typeface="Montserrat"/>
                <a:cs typeface="Montserrat"/>
                <a:sym typeface="Montserrat"/>
              </a:defRPr>
            </a:lvl9pPr>
          </a:lstStyle>
          <a:p>
            <a:endParaRPr/>
          </a:p>
        </p:txBody>
      </p:sp>
      <p:sp>
        <p:nvSpPr>
          <p:cNvPr id="522" name="Google Shape;522;p16"/>
          <p:cNvSpPr txBox="1">
            <a:spLocks noGrp="1"/>
          </p:cNvSpPr>
          <p:nvPr>
            <p:ph type="subTitle" idx="3"/>
          </p:nvPr>
        </p:nvSpPr>
        <p:spPr>
          <a:xfrm>
            <a:off x="147493" y="4565330"/>
            <a:ext cx="4734000" cy="264600"/>
          </a:xfrm>
          <a:prstGeom prst="rect">
            <a:avLst/>
          </a:prstGeom>
        </p:spPr>
        <p:txBody>
          <a:bodyPr spcFirstLastPara="1" wrap="square" lIns="45725" tIns="45725" rIns="45725" bIns="45725" anchor="b" anchorCtr="0">
            <a:noAutofit/>
          </a:bodyPr>
          <a:lstStyle>
            <a:lvl1pPr lvl="0" rtl="0">
              <a:spcBef>
                <a:spcPts val="0"/>
              </a:spcBef>
              <a:spcAft>
                <a:spcPts val="0"/>
              </a:spcAft>
              <a:buNone/>
              <a:defRPr sz="11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pyright Notice">
  <p:cSld name="Impressum - englisch">
    <p:spTree>
      <p:nvGrpSpPr>
        <p:cNvPr id="1" name="Shape 523"/>
        <p:cNvGrpSpPr/>
        <p:nvPr/>
      </p:nvGrpSpPr>
      <p:grpSpPr>
        <a:xfrm>
          <a:off x="0" y="0"/>
          <a:ext cx="0" cy="0"/>
          <a:chOff x="0" y="0"/>
          <a:chExt cx="0" cy="0"/>
        </a:xfrm>
      </p:grpSpPr>
      <p:sp>
        <p:nvSpPr>
          <p:cNvPr id="524" name="Google Shape;524;p17"/>
          <p:cNvSpPr/>
          <p:nvPr/>
        </p:nvSpPr>
        <p:spPr>
          <a:xfrm>
            <a:off x="189900" y="1087350"/>
            <a:ext cx="4382100" cy="3486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53585F"/>
              </a:buClr>
              <a:buFont typeface="Arial"/>
              <a:buNone/>
            </a:pPr>
            <a:r>
              <a:rPr lang="en-US" sz="700" i="0" u="none" strike="noStrike" cap="none">
                <a:latin typeface="Montserrat"/>
                <a:ea typeface="Montserrat"/>
                <a:cs typeface="Montserrat"/>
                <a:sym typeface="Montserrat"/>
              </a:rPr>
              <a:t>The content of this presentation is protected by copyright law. All rights to</a:t>
            </a:r>
            <a:r>
              <a:rPr lang="en-US" sz="700">
                <a:latin typeface="Montserrat"/>
                <a:ea typeface="Montserrat"/>
                <a:cs typeface="Montserrat"/>
                <a:sym typeface="Montserrat"/>
              </a:rPr>
              <a:t> </a:t>
            </a:r>
            <a:r>
              <a:rPr lang="en-US" sz="700" i="0" u="none" strike="noStrike" cap="none">
                <a:latin typeface="Montserrat"/>
                <a:ea typeface="Montserrat"/>
                <a:cs typeface="Montserrat"/>
                <a:sym typeface="Montserrat"/>
              </a:rPr>
              <a:t>the presentation and its contents rest with </a:t>
            </a:r>
            <a:r>
              <a:rPr lang="en-US" sz="700">
                <a:latin typeface="Montserrat"/>
                <a:ea typeface="Montserrat"/>
                <a:cs typeface="Montserrat"/>
                <a:sym typeface="Montserrat"/>
              </a:rPr>
              <a:t>the author(s) listed below.</a:t>
            </a:r>
            <a:endParaRPr sz="700">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i="0" u="none" strike="noStrike" cap="none">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r>
              <a:rPr lang="en-US" sz="700" i="0" u="none" strike="noStrike" cap="none">
                <a:latin typeface="Montserrat"/>
                <a:ea typeface="Montserrat"/>
                <a:cs typeface="Montserrat"/>
                <a:sym typeface="Montserrat"/>
              </a:rPr>
              <a:t>The content of this presentation may not be copied in part or as a whole, published, altered, translated, sold or used without the prior written</a:t>
            </a:r>
            <a:r>
              <a:rPr lang="en-US" sz="700">
                <a:latin typeface="Montserrat"/>
                <a:ea typeface="Montserrat"/>
                <a:cs typeface="Montserrat"/>
                <a:sym typeface="Montserrat"/>
              </a:rPr>
              <a:t> </a:t>
            </a:r>
            <a:r>
              <a:rPr lang="en-US" sz="700" i="0" u="none" strike="noStrike" cap="none">
                <a:latin typeface="Montserrat"/>
                <a:ea typeface="Montserrat"/>
                <a:cs typeface="Montserrat"/>
                <a:sym typeface="Montserrat"/>
              </a:rPr>
              <a:t>consent of the author(s):</a:t>
            </a:r>
            <a:endParaRPr sz="700">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i="0" u="none" strike="noStrike" cap="none">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r>
              <a:rPr lang="en-US" sz="700" b="1">
                <a:latin typeface="Montserrat"/>
                <a:ea typeface="Montserrat"/>
                <a:cs typeface="Montserrat"/>
                <a:sym typeface="Montserrat"/>
              </a:rPr>
              <a:t>Faiza T. Falcon</a:t>
            </a:r>
            <a:endParaRPr sz="700" b="1">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r>
              <a:rPr lang="en-US" sz="700" b="1">
                <a:latin typeface="Montserrat"/>
                <a:ea typeface="Montserrat"/>
                <a:cs typeface="Montserrat"/>
                <a:sym typeface="Montserrat"/>
              </a:rPr>
              <a:t>faiza.t.falcon</a:t>
            </a:r>
            <a:r>
              <a:rPr lang="en-US" sz="700" b="1" i="0" u="none" strike="noStrike" cap="none">
                <a:latin typeface="Montserrat"/>
                <a:ea typeface="Montserrat"/>
                <a:cs typeface="Montserrat"/>
                <a:sym typeface="Montserrat"/>
              </a:rPr>
              <a:t>@nyu.edu </a:t>
            </a:r>
            <a:endParaRPr sz="700" b="1">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i="0" u="none" strike="noStrike" cap="none">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r>
              <a:rPr lang="en-US" sz="700" i="0" u="none" strike="noStrike" cap="none">
                <a:latin typeface="Montserrat"/>
                <a:ea typeface="Montserrat"/>
                <a:cs typeface="Montserrat"/>
                <a:sym typeface="Montserrat"/>
              </a:rPr>
              <a:t>We hereby expressly state that the surrender, sending or consignment of this presentation do not grant any rights of utilisation. The information, ideas and content</a:t>
            </a:r>
            <a:r>
              <a:rPr lang="en-US" sz="700">
                <a:latin typeface="Montserrat"/>
                <a:ea typeface="Montserrat"/>
                <a:cs typeface="Montserrat"/>
                <a:sym typeface="Montserrat"/>
              </a:rPr>
              <a:t> </a:t>
            </a:r>
            <a:r>
              <a:rPr lang="en-US" sz="700" i="0" u="none" strike="noStrike" cap="none">
                <a:latin typeface="Montserrat"/>
                <a:ea typeface="Montserrat"/>
                <a:cs typeface="Montserrat"/>
                <a:sym typeface="Montserrat"/>
              </a:rPr>
              <a:t>on this presentation may not be passed on to third parties without the permission of the author.</a:t>
            </a:r>
            <a:endParaRPr sz="700">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i="0" u="none" strike="noStrike" cap="none">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r>
              <a:rPr lang="en-US" sz="700" i="0" u="none" strike="noStrike" cap="none">
                <a:latin typeface="Montserrat"/>
                <a:ea typeface="Montserrat"/>
                <a:cs typeface="Montserrat"/>
                <a:sym typeface="Montserrat"/>
              </a:rPr>
              <a:t>© F</a:t>
            </a:r>
            <a:r>
              <a:rPr lang="en-US" sz="700">
                <a:latin typeface="Montserrat"/>
                <a:ea typeface="Montserrat"/>
                <a:cs typeface="Montserrat"/>
                <a:sym typeface="Montserrat"/>
              </a:rPr>
              <a:t>aiza T. Falcon</a:t>
            </a:r>
            <a:r>
              <a:rPr lang="en-US" sz="700" i="0" u="none" strike="noStrike" cap="none">
                <a:latin typeface="Montserrat"/>
                <a:ea typeface="Montserrat"/>
                <a:cs typeface="Montserrat"/>
                <a:sym typeface="Montserrat"/>
              </a:rPr>
              <a:t>, New York University Abu Dhabi, 201</a:t>
            </a:r>
            <a:r>
              <a:rPr lang="en-US" sz="700">
                <a:latin typeface="Montserrat"/>
                <a:ea typeface="Montserrat"/>
                <a:cs typeface="Montserrat"/>
                <a:sym typeface="Montserrat"/>
              </a:rPr>
              <a:t>7</a:t>
            </a:r>
            <a:endParaRPr sz="700">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a:latin typeface="Montserrat"/>
              <a:ea typeface="Montserrat"/>
              <a:cs typeface="Montserrat"/>
              <a:sym typeface="Montserrat"/>
            </a:endParaRPr>
          </a:p>
          <a:p>
            <a:pPr marL="0" lvl="0" indent="0" algn="l" rtl="0">
              <a:spcBef>
                <a:spcPts val="0"/>
              </a:spcBef>
              <a:spcAft>
                <a:spcPts val="0"/>
              </a:spcAft>
              <a:buClr>
                <a:schemeClr val="dk1"/>
              </a:buClr>
              <a:buFont typeface="Arial"/>
              <a:buNone/>
            </a:pPr>
            <a:r>
              <a:rPr lang="en-US" sz="600">
                <a:latin typeface="Montserrat"/>
                <a:ea typeface="Montserrat"/>
                <a:cs typeface="Montserrat"/>
                <a:sym typeface="Montserrat"/>
              </a:rPr>
              <a:t>New York University Abu Dhabi</a:t>
            </a:r>
            <a:endParaRPr sz="600">
              <a:latin typeface="Montserrat"/>
              <a:ea typeface="Montserrat"/>
              <a:cs typeface="Montserrat"/>
              <a:sym typeface="Montserrat"/>
            </a:endParaRPr>
          </a:p>
          <a:p>
            <a:pPr marL="0" lvl="0" indent="0" algn="l" rtl="0">
              <a:spcBef>
                <a:spcPts val="0"/>
              </a:spcBef>
              <a:spcAft>
                <a:spcPts val="0"/>
              </a:spcAft>
              <a:buClr>
                <a:schemeClr val="dk1"/>
              </a:buClr>
              <a:buFont typeface="Arial"/>
              <a:buNone/>
            </a:pPr>
            <a:r>
              <a:rPr lang="en-US" sz="600">
                <a:latin typeface="Montserrat"/>
                <a:ea typeface="Montserrat"/>
                <a:cs typeface="Montserrat"/>
                <a:sym typeface="Montserrat"/>
              </a:rPr>
              <a:t>P.O. Box 129188</a:t>
            </a:r>
            <a:endParaRPr sz="600">
              <a:latin typeface="Montserrat"/>
              <a:ea typeface="Montserrat"/>
              <a:cs typeface="Montserrat"/>
              <a:sym typeface="Montserrat"/>
            </a:endParaRPr>
          </a:p>
          <a:p>
            <a:pPr marL="0" lvl="0" indent="0" algn="l" rtl="0">
              <a:spcBef>
                <a:spcPts val="0"/>
              </a:spcBef>
              <a:spcAft>
                <a:spcPts val="0"/>
              </a:spcAft>
              <a:buClr>
                <a:schemeClr val="dk1"/>
              </a:buClr>
              <a:buFont typeface="Arial"/>
              <a:buNone/>
            </a:pPr>
            <a:r>
              <a:rPr lang="en-US" sz="600">
                <a:latin typeface="Montserrat"/>
                <a:ea typeface="Montserrat"/>
                <a:cs typeface="Montserrat"/>
                <a:sym typeface="Montserrat"/>
              </a:rPr>
              <a:t>Abu Dhabi, United Arab Emirates</a:t>
            </a:r>
            <a:endParaRPr sz="600">
              <a:latin typeface="Montserrat"/>
              <a:ea typeface="Montserrat"/>
              <a:cs typeface="Montserrat"/>
              <a:sym typeface="Montserrat"/>
            </a:endParaRPr>
          </a:p>
          <a:p>
            <a:pPr marL="0" lvl="0" indent="0" algn="l" rtl="0">
              <a:spcBef>
                <a:spcPts val="0"/>
              </a:spcBef>
              <a:spcAft>
                <a:spcPts val="0"/>
              </a:spcAft>
              <a:buClr>
                <a:schemeClr val="dk1"/>
              </a:buClr>
              <a:buFont typeface="Arial"/>
              <a:buNone/>
            </a:pPr>
            <a:r>
              <a:rPr lang="en-US" sz="600">
                <a:latin typeface="Montserrat"/>
                <a:ea typeface="Montserrat"/>
                <a:cs typeface="Montserrat"/>
                <a:sym typeface="Montserrat"/>
              </a:rPr>
              <a:t>+971 (0) 2 628 4000</a:t>
            </a:r>
            <a:endParaRPr sz="600">
              <a:latin typeface="Montserrat"/>
              <a:ea typeface="Montserrat"/>
              <a:cs typeface="Montserrat"/>
              <a:sym typeface="Montserrat"/>
            </a:endParaRPr>
          </a:p>
          <a:p>
            <a:pPr marL="0" marR="0" lvl="0" indent="0" algn="l" rtl="0">
              <a:lnSpc>
                <a:spcPct val="115000"/>
              </a:lnSpc>
              <a:spcBef>
                <a:spcPts val="0"/>
              </a:spcBef>
              <a:spcAft>
                <a:spcPts val="0"/>
              </a:spcAft>
              <a:buClr>
                <a:srgbClr val="53585F"/>
              </a:buClr>
              <a:buFont typeface="Arial"/>
              <a:buNone/>
            </a:pPr>
            <a:endParaRPr sz="700">
              <a:latin typeface="Montserrat"/>
              <a:ea typeface="Montserrat"/>
              <a:cs typeface="Montserrat"/>
              <a:sym typeface="Montserrat"/>
            </a:endParaRPr>
          </a:p>
        </p:txBody>
      </p:sp>
      <p:pic>
        <p:nvPicPr>
          <p:cNvPr id="525" name="Google Shape;525;p17" descr="NYUAD Engineering Division Logo RGB Black on White_600dpi.png"/>
          <p:cNvPicPr preferRelativeResize="0"/>
          <p:nvPr/>
        </p:nvPicPr>
        <p:blipFill>
          <a:blip r:embed="rId2">
            <a:alphaModFix/>
          </a:blip>
          <a:stretch>
            <a:fillRect/>
          </a:stretch>
        </p:blipFill>
        <p:spPr>
          <a:xfrm>
            <a:off x="7353276" y="66076"/>
            <a:ext cx="1734175" cy="971102"/>
          </a:xfrm>
          <a:prstGeom prst="rect">
            <a:avLst/>
          </a:prstGeom>
          <a:noFill/>
          <a:ln>
            <a:noFill/>
          </a:ln>
        </p:spPr>
      </p:pic>
      <p:sp>
        <p:nvSpPr>
          <p:cNvPr id="526" name="Google Shape;526;p17"/>
          <p:cNvSpPr/>
          <p:nvPr/>
        </p:nvSpPr>
        <p:spPr>
          <a:xfrm>
            <a:off x="197268" y="403115"/>
            <a:ext cx="4456800" cy="144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1100" b="1">
                <a:latin typeface="Montserrat"/>
                <a:ea typeface="Montserrat"/>
                <a:cs typeface="Montserrat"/>
                <a:sym typeface="Montserrat"/>
              </a:rPr>
              <a:t>COPYRIGHT NOTICE</a:t>
            </a:r>
            <a:endParaRPr sz="1100" b="1">
              <a:latin typeface="Montserrat"/>
              <a:ea typeface="Montserrat"/>
              <a:cs typeface="Montserrat"/>
              <a:sym typeface="Montserrat"/>
            </a:endParaRPr>
          </a:p>
        </p:txBody>
      </p:sp>
      <p:cxnSp>
        <p:nvCxnSpPr>
          <p:cNvPr id="527" name="Google Shape;527;p17"/>
          <p:cNvCxnSpPr/>
          <p:nvPr/>
        </p:nvCxnSpPr>
        <p:spPr>
          <a:xfrm>
            <a:off x="189900" y="4953600"/>
            <a:ext cx="8764200" cy="0"/>
          </a:xfrm>
          <a:prstGeom prst="straightConnector1">
            <a:avLst/>
          </a:prstGeom>
          <a:noFill/>
          <a:ln w="9525" cap="flat" cmpd="sng">
            <a:solidFill>
              <a:srgbClr val="929292"/>
            </a:solidFill>
            <a:prstDash val="solid"/>
            <a:round/>
            <a:headEnd type="none" w="sm" len="sm"/>
            <a:tailEnd type="none" w="sm" len="sm"/>
          </a:ln>
        </p:spPr>
      </p:cxnSp>
      <p:grpSp>
        <p:nvGrpSpPr>
          <p:cNvPr id="528" name="Google Shape;528;p17"/>
          <p:cNvGrpSpPr/>
          <p:nvPr/>
        </p:nvGrpSpPr>
        <p:grpSpPr>
          <a:xfrm>
            <a:off x="-561975" y="-687900"/>
            <a:ext cx="10085775" cy="6196800"/>
            <a:chOff x="-561975" y="-687900"/>
            <a:chExt cx="10085775" cy="6196800"/>
          </a:xfrm>
        </p:grpSpPr>
        <p:sp>
          <p:nvSpPr>
            <p:cNvPr id="529" name="Google Shape;529;p17"/>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17"/>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552" name="Google Shape;552;p17"/>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latin typeface="Montserrat"/>
                <a:ea typeface="Montserrat"/>
                <a:cs typeface="Montserrat"/>
                <a:sym typeface="Montserrat"/>
              </a:rPr>
              <a:t>Presentation Title lorem ipsum ut dolores</a:t>
            </a:r>
            <a:endParaRPr sz="600">
              <a:latin typeface="Montserrat"/>
              <a:ea typeface="Montserrat"/>
              <a:cs typeface="Montserrat"/>
              <a:sym typeface="Montserrat"/>
            </a:endParaRPr>
          </a:p>
        </p:txBody>
      </p:sp>
      <p:sp>
        <p:nvSpPr>
          <p:cNvPr id="553" name="Google Shape;553;p17"/>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Faiza T. Falcon</a:t>
            </a:r>
            <a:r>
              <a:rPr lang="en-US" sz="600" b="0" i="0" u="none" strike="noStrike" cap="none">
                <a:latin typeface="Montserrat"/>
                <a:ea typeface="Montserrat"/>
                <a:cs typeface="Montserrat"/>
                <a:sym typeface="Montserrat"/>
              </a:rPr>
              <a:t>  |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Engineering Design Studio  |  201</a:t>
            </a:r>
            <a:r>
              <a:rPr lang="en-US" sz="600">
                <a:latin typeface="Montserrat"/>
                <a:ea typeface="Montserrat"/>
                <a:cs typeface="Montserrat"/>
                <a:sym typeface="Montserrat"/>
              </a:rPr>
              <a:t>7</a:t>
            </a:r>
            <a:endParaRPr sz="600">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NYUAD Style Guide Colors">
  <p:cSld name="title – bright image copy">
    <p:bg>
      <p:bgPr>
        <a:solidFill>
          <a:srgbClr val="000000"/>
        </a:solidFill>
        <a:effectLst/>
      </p:bgPr>
    </p:bg>
    <p:spTree>
      <p:nvGrpSpPr>
        <p:cNvPr id="1" name="Shape 554"/>
        <p:cNvGrpSpPr/>
        <p:nvPr/>
      </p:nvGrpSpPr>
      <p:grpSpPr>
        <a:xfrm>
          <a:off x="0" y="0"/>
          <a:ext cx="0" cy="0"/>
          <a:chOff x="0" y="0"/>
          <a:chExt cx="0" cy="0"/>
        </a:xfrm>
      </p:grpSpPr>
      <p:sp>
        <p:nvSpPr>
          <p:cNvPr id="555" name="Google Shape;555;p18"/>
          <p:cNvSpPr/>
          <p:nvPr/>
        </p:nvSpPr>
        <p:spPr>
          <a:xfrm>
            <a:off x="202455" y="1363012"/>
            <a:ext cx="476400" cy="428700"/>
          </a:xfrm>
          <a:prstGeom prst="rect">
            <a:avLst/>
          </a:prstGeom>
          <a:solidFill>
            <a:srgbClr val="57068C"/>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56" name="Google Shape;556;p18"/>
          <p:cNvSpPr/>
          <p:nvPr/>
        </p:nvSpPr>
        <p:spPr>
          <a:xfrm>
            <a:off x="202455" y="1825178"/>
            <a:ext cx="476400" cy="4287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57" name="Google Shape;557;p18"/>
          <p:cNvSpPr/>
          <p:nvPr/>
        </p:nvSpPr>
        <p:spPr>
          <a:xfrm>
            <a:off x="197693" y="2294713"/>
            <a:ext cx="476400" cy="428700"/>
          </a:xfrm>
          <a:prstGeom prst="rect">
            <a:avLst/>
          </a:prstGeom>
          <a:solidFill>
            <a:srgbClr val="FFFFFF"/>
          </a:solidFill>
          <a:ln w="12700" cap="flat" cmpd="sng">
            <a:solidFill>
              <a:srgbClr val="000000"/>
            </a:solidFill>
            <a:prstDash val="solid"/>
            <a:miter lim="8000"/>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58" name="Google Shape;558;p18"/>
          <p:cNvSpPr/>
          <p:nvPr/>
        </p:nvSpPr>
        <p:spPr>
          <a:xfrm>
            <a:off x="718485" y="1357879"/>
            <a:ext cx="7827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NYU Violet</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87, 6 140</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57068c</a:t>
            </a:r>
            <a:endParaRPr sz="600">
              <a:solidFill>
                <a:srgbClr val="FFFFFF"/>
              </a:solidFill>
              <a:latin typeface="Montserrat"/>
              <a:ea typeface="Montserrat"/>
              <a:cs typeface="Montserrat"/>
              <a:sym typeface="Montserrat"/>
            </a:endParaRPr>
          </a:p>
        </p:txBody>
      </p:sp>
      <p:sp>
        <p:nvSpPr>
          <p:cNvPr id="559" name="Google Shape;559;p18"/>
          <p:cNvSpPr/>
          <p:nvPr/>
        </p:nvSpPr>
        <p:spPr>
          <a:xfrm>
            <a:off x="718485" y="1815759"/>
            <a:ext cx="7431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Black</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0,0,0</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000000</a:t>
            </a:r>
            <a:endParaRPr sz="600">
              <a:solidFill>
                <a:srgbClr val="FFFFFF"/>
              </a:solidFill>
              <a:latin typeface="Montserrat"/>
              <a:ea typeface="Montserrat"/>
              <a:cs typeface="Montserrat"/>
              <a:sym typeface="Montserrat"/>
            </a:endParaRPr>
          </a:p>
        </p:txBody>
      </p:sp>
      <p:sp>
        <p:nvSpPr>
          <p:cNvPr id="560" name="Google Shape;560;p18"/>
          <p:cNvSpPr/>
          <p:nvPr/>
        </p:nvSpPr>
        <p:spPr>
          <a:xfrm>
            <a:off x="718485" y="2282212"/>
            <a:ext cx="9993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White</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255, 255, 255</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ffffff</a:t>
            </a:r>
            <a:endParaRPr sz="600">
              <a:solidFill>
                <a:srgbClr val="FFFFFF"/>
              </a:solidFill>
              <a:latin typeface="Montserrat"/>
              <a:ea typeface="Montserrat"/>
              <a:cs typeface="Montserrat"/>
              <a:sym typeface="Montserrat"/>
            </a:endParaRPr>
          </a:p>
        </p:txBody>
      </p:sp>
      <p:sp>
        <p:nvSpPr>
          <p:cNvPr id="561" name="Google Shape;561;p18"/>
          <p:cNvSpPr/>
          <p:nvPr/>
        </p:nvSpPr>
        <p:spPr>
          <a:xfrm>
            <a:off x="2503537" y="1363012"/>
            <a:ext cx="476400" cy="428700"/>
          </a:xfrm>
          <a:prstGeom prst="rect">
            <a:avLst/>
          </a:prstGeom>
          <a:solidFill>
            <a:srgbClr val="008DA9"/>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62" name="Google Shape;562;p18"/>
          <p:cNvSpPr/>
          <p:nvPr/>
        </p:nvSpPr>
        <p:spPr>
          <a:xfrm>
            <a:off x="2503537" y="1825178"/>
            <a:ext cx="476400" cy="428700"/>
          </a:xfrm>
          <a:prstGeom prst="rect">
            <a:avLst/>
          </a:prstGeom>
          <a:solidFill>
            <a:srgbClr val="EF8B21"/>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63" name="Google Shape;563;p18"/>
          <p:cNvSpPr/>
          <p:nvPr/>
        </p:nvSpPr>
        <p:spPr>
          <a:xfrm>
            <a:off x="2503537" y="2287345"/>
            <a:ext cx="476400" cy="428700"/>
          </a:xfrm>
          <a:prstGeom prst="rect">
            <a:avLst/>
          </a:prstGeom>
          <a:solidFill>
            <a:srgbClr val="F4CD30"/>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64" name="Google Shape;564;p18"/>
          <p:cNvSpPr/>
          <p:nvPr/>
        </p:nvSpPr>
        <p:spPr>
          <a:xfrm>
            <a:off x="3019567" y="1357879"/>
            <a:ext cx="8226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OASIS</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0, 141, 169</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008ba9</a:t>
            </a:r>
            <a:endParaRPr sz="600">
              <a:solidFill>
                <a:srgbClr val="FFFFFF"/>
              </a:solidFill>
              <a:latin typeface="Montserrat"/>
              <a:ea typeface="Montserrat"/>
              <a:cs typeface="Montserrat"/>
              <a:sym typeface="Montserrat"/>
            </a:endParaRPr>
          </a:p>
        </p:txBody>
      </p:sp>
      <p:sp>
        <p:nvSpPr>
          <p:cNvPr id="565" name="Google Shape;565;p18"/>
          <p:cNvSpPr/>
          <p:nvPr/>
        </p:nvSpPr>
        <p:spPr>
          <a:xfrm>
            <a:off x="3019567" y="1815759"/>
            <a:ext cx="9195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DESERT SUN</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239, 139, 33</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ef8b21</a:t>
            </a:r>
            <a:endParaRPr sz="600">
              <a:solidFill>
                <a:srgbClr val="FFFFFF"/>
              </a:solidFill>
              <a:latin typeface="Montserrat"/>
              <a:ea typeface="Montserrat"/>
              <a:cs typeface="Montserrat"/>
              <a:sym typeface="Montserrat"/>
            </a:endParaRPr>
          </a:p>
        </p:txBody>
      </p:sp>
      <p:sp>
        <p:nvSpPr>
          <p:cNvPr id="566" name="Google Shape;566;p18"/>
          <p:cNvSpPr/>
          <p:nvPr/>
        </p:nvSpPr>
        <p:spPr>
          <a:xfrm>
            <a:off x="3019567" y="2282211"/>
            <a:ext cx="9666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SUNSHINE</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244, 205, 48</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f4cd30</a:t>
            </a:r>
            <a:endParaRPr sz="600">
              <a:solidFill>
                <a:srgbClr val="FFFFFF"/>
              </a:solidFill>
              <a:latin typeface="Montserrat"/>
              <a:ea typeface="Montserrat"/>
              <a:cs typeface="Montserrat"/>
              <a:sym typeface="Montserrat"/>
            </a:endParaRPr>
          </a:p>
        </p:txBody>
      </p:sp>
      <p:sp>
        <p:nvSpPr>
          <p:cNvPr id="567" name="Google Shape;567;p18"/>
          <p:cNvSpPr/>
          <p:nvPr/>
        </p:nvSpPr>
        <p:spPr>
          <a:xfrm>
            <a:off x="2503537" y="2758084"/>
            <a:ext cx="476400" cy="428700"/>
          </a:xfrm>
          <a:prstGeom prst="rect">
            <a:avLst/>
          </a:prstGeom>
          <a:solidFill>
            <a:srgbClr val="6F9A48"/>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68" name="Google Shape;568;p18"/>
          <p:cNvSpPr/>
          <p:nvPr/>
        </p:nvSpPr>
        <p:spPr>
          <a:xfrm>
            <a:off x="3019567" y="2752950"/>
            <a:ext cx="14910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AVOCADO (for digital only)</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255, 255, 255</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6f9a48</a:t>
            </a:r>
            <a:endParaRPr sz="600">
              <a:solidFill>
                <a:srgbClr val="FFFFFF"/>
              </a:solidFill>
              <a:latin typeface="Montserrat"/>
              <a:ea typeface="Montserrat"/>
              <a:cs typeface="Montserrat"/>
              <a:sym typeface="Montserrat"/>
            </a:endParaRPr>
          </a:p>
        </p:txBody>
      </p:sp>
      <p:sp>
        <p:nvSpPr>
          <p:cNvPr id="569" name="Google Shape;569;p18"/>
          <p:cNvSpPr/>
          <p:nvPr/>
        </p:nvSpPr>
        <p:spPr>
          <a:xfrm>
            <a:off x="4804619" y="1363012"/>
            <a:ext cx="476400" cy="428700"/>
          </a:xfrm>
          <a:prstGeom prst="rect">
            <a:avLst/>
          </a:prstGeom>
          <a:solidFill>
            <a:srgbClr val="7FBEC6"/>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70" name="Google Shape;570;p18"/>
          <p:cNvSpPr/>
          <p:nvPr/>
        </p:nvSpPr>
        <p:spPr>
          <a:xfrm>
            <a:off x="4804619" y="1825178"/>
            <a:ext cx="476400" cy="428700"/>
          </a:xfrm>
          <a:prstGeom prst="rect">
            <a:avLst/>
          </a:prstGeom>
          <a:solidFill>
            <a:srgbClr val="4198D3"/>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71" name="Google Shape;571;p18"/>
          <p:cNvSpPr/>
          <p:nvPr/>
        </p:nvSpPr>
        <p:spPr>
          <a:xfrm>
            <a:off x="4804619" y="2287345"/>
            <a:ext cx="476400" cy="428700"/>
          </a:xfrm>
          <a:prstGeom prst="rect">
            <a:avLst/>
          </a:prstGeom>
          <a:solidFill>
            <a:srgbClr val="CA483C"/>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72" name="Google Shape;572;p18"/>
          <p:cNvSpPr/>
          <p:nvPr/>
        </p:nvSpPr>
        <p:spPr>
          <a:xfrm>
            <a:off x="5320649" y="1357879"/>
            <a:ext cx="9360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TURQUOISE SEA</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127, 190, 198</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7fbec6</a:t>
            </a:r>
            <a:endParaRPr sz="600">
              <a:solidFill>
                <a:srgbClr val="FFFFFF"/>
              </a:solidFill>
              <a:latin typeface="Montserrat"/>
              <a:ea typeface="Montserrat"/>
              <a:cs typeface="Montserrat"/>
              <a:sym typeface="Montserrat"/>
            </a:endParaRPr>
          </a:p>
        </p:txBody>
      </p:sp>
      <p:sp>
        <p:nvSpPr>
          <p:cNvPr id="573" name="Google Shape;573;p18"/>
          <p:cNvSpPr/>
          <p:nvPr/>
        </p:nvSpPr>
        <p:spPr>
          <a:xfrm>
            <a:off x="5320649" y="1815759"/>
            <a:ext cx="8655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SEA PORT</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65, 152, 211</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4198d3</a:t>
            </a:r>
            <a:endParaRPr sz="600">
              <a:solidFill>
                <a:srgbClr val="FFFFFF"/>
              </a:solidFill>
              <a:latin typeface="Montserrat"/>
              <a:ea typeface="Montserrat"/>
              <a:cs typeface="Montserrat"/>
              <a:sym typeface="Montserrat"/>
            </a:endParaRPr>
          </a:p>
        </p:txBody>
      </p:sp>
      <p:sp>
        <p:nvSpPr>
          <p:cNvPr id="574" name="Google Shape;574;p18"/>
          <p:cNvSpPr/>
          <p:nvPr/>
        </p:nvSpPr>
        <p:spPr>
          <a:xfrm>
            <a:off x="5320649" y="2282211"/>
            <a:ext cx="1270200" cy="2484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SUNSET (for print only)</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CMYK: 0, 83, 80, 10</a:t>
            </a:r>
            <a:endParaRPr sz="600">
              <a:solidFill>
                <a:srgbClr val="FFFFFF"/>
              </a:solidFill>
              <a:latin typeface="Montserrat"/>
              <a:ea typeface="Montserrat"/>
              <a:cs typeface="Montserrat"/>
              <a:sym typeface="Montserrat"/>
            </a:endParaRPr>
          </a:p>
        </p:txBody>
      </p:sp>
      <p:sp>
        <p:nvSpPr>
          <p:cNvPr id="575" name="Google Shape;575;p18"/>
          <p:cNvSpPr/>
          <p:nvPr/>
        </p:nvSpPr>
        <p:spPr>
          <a:xfrm>
            <a:off x="4804619" y="2758084"/>
            <a:ext cx="476400" cy="428700"/>
          </a:xfrm>
          <a:prstGeom prst="rect">
            <a:avLst/>
          </a:prstGeom>
          <a:solidFill>
            <a:srgbClr val="8966A0"/>
          </a:solidFill>
          <a:ln w="9525" cap="flat" cmpd="sng">
            <a:solidFill>
              <a:srgbClr val="FFFFFF"/>
            </a:solidFill>
            <a:prstDash val="solid"/>
            <a:round/>
            <a:headEnd type="none" w="sm" len="sm"/>
            <a:tailEnd type="none" w="sm" len="sm"/>
          </a:ln>
        </p:spPr>
        <p:txBody>
          <a:bodyPr spcFirstLastPara="1" wrap="square" lIns="18425" tIns="18425" rIns="18425" bIns="18425" anchor="ctr" anchorCtr="0">
            <a:noAutofit/>
          </a:bodyPr>
          <a:lstStyle/>
          <a:p>
            <a:pPr marL="0" marR="0" lvl="0" indent="0" algn="l" rtl="0">
              <a:lnSpc>
                <a:spcPct val="237500"/>
              </a:lnSpc>
              <a:spcBef>
                <a:spcPts val="0"/>
              </a:spcBef>
              <a:spcAft>
                <a:spcPts val="0"/>
              </a:spcAft>
              <a:buClr>
                <a:srgbClr val="FFFFFF"/>
              </a:buClr>
              <a:buFont typeface="Arial"/>
              <a:buNone/>
            </a:pPr>
            <a:endParaRPr sz="1200" b="1" i="0" u="none" strike="noStrike" cap="none" baseline="30000">
              <a:solidFill>
                <a:srgbClr val="FFFFFF"/>
              </a:solidFill>
              <a:latin typeface="Arial"/>
              <a:ea typeface="Arial"/>
              <a:cs typeface="Arial"/>
              <a:sym typeface="Arial"/>
            </a:endParaRPr>
          </a:p>
        </p:txBody>
      </p:sp>
      <p:sp>
        <p:nvSpPr>
          <p:cNvPr id="576" name="Google Shape;576;p18"/>
          <p:cNvSpPr/>
          <p:nvPr/>
        </p:nvSpPr>
        <p:spPr>
          <a:xfrm>
            <a:off x="5320649" y="2752950"/>
            <a:ext cx="1506600" cy="3735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600" b="1" i="0" u="none" strike="noStrike" cap="none">
                <a:solidFill>
                  <a:srgbClr val="FFFFFF"/>
                </a:solidFill>
                <a:latin typeface="Montserrat"/>
                <a:ea typeface="Montserrat"/>
                <a:cs typeface="Montserrat"/>
                <a:sym typeface="Montserrat"/>
              </a:rPr>
              <a:t>AMETHYST (for digital only)</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RGB: 137, 102, 160</a:t>
            </a:r>
            <a:endParaRPr sz="6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53585F"/>
              </a:buClr>
              <a:buFont typeface="Arial"/>
              <a:buNone/>
            </a:pPr>
            <a:r>
              <a:rPr lang="en-US" sz="600" b="0" i="0" u="none" strike="noStrike" cap="none">
                <a:solidFill>
                  <a:srgbClr val="FFFFFF"/>
                </a:solidFill>
                <a:latin typeface="Montserrat"/>
                <a:ea typeface="Montserrat"/>
                <a:cs typeface="Montserrat"/>
                <a:sym typeface="Montserrat"/>
              </a:rPr>
              <a:t>HEX: 8966a0</a:t>
            </a:r>
            <a:endParaRPr sz="600">
              <a:solidFill>
                <a:srgbClr val="FFFFFF"/>
              </a:solidFill>
              <a:latin typeface="Montserrat"/>
              <a:ea typeface="Montserrat"/>
              <a:cs typeface="Montserrat"/>
              <a:sym typeface="Montserrat"/>
            </a:endParaRPr>
          </a:p>
        </p:txBody>
      </p:sp>
      <p:sp>
        <p:nvSpPr>
          <p:cNvPr id="577" name="Google Shape;577;p18"/>
          <p:cNvSpPr/>
          <p:nvPr/>
        </p:nvSpPr>
        <p:spPr>
          <a:xfrm>
            <a:off x="171629" y="1056814"/>
            <a:ext cx="1169700" cy="1596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900" b="1" i="0" u="none" strike="noStrike" cap="none">
                <a:solidFill>
                  <a:srgbClr val="FFFFFF"/>
                </a:solidFill>
                <a:latin typeface="Montserrat"/>
                <a:ea typeface="Montserrat"/>
                <a:cs typeface="Montserrat"/>
                <a:sym typeface="Montserrat"/>
              </a:rPr>
              <a:t>Primary Colours</a:t>
            </a:r>
            <a:endParaRPr sz="900">
              <a:solidFill>
                <a:srgbClr val="FFFFFF"/>
              </a:solidFill>
              <a:latin typeface="Montserrat"/>
              <a:ea typeface="Montserrat"/>
              <a:cs typeface="Montserrat"/>
              <a:sym typeface="Montserrat"/>
            </a:endParaRPr>
          </a:p>
        </p:txBody>
      </p:sp>
      <p:sp>
        <p:nvSpPr>
          <p:cNvPr id="578" name="Google Shape;578;p18"/>
          <p:cNvSpPr/>
          <p:nvPr/>
        </p:nvSpPr>
        <p:spPr>
          <a:xfrm>
            <a:off x="2480498" y="1056814"/>
            <a:ext cx="1367700" cy="159600"/>
          </a:xfrm>
          <a:prstGeom prst="rect">
            <a:avLst/>
          </a:prstGeom>
          <a:noFill/>
          <a:ln>
            <a:noFill/>
          </a:ln>
        </p:spPr>
        <p:txBody>
          <a:bodyPr spcFirstLastPara="1" wrap="square" lIns="18425" tIns="18425" rIns="18425" bIns="18425" anchor="t" anchorCtr="0">
            <a:noAutofit/>
          </a:bodyPr>
          <a:lstStyle/>
          <a:p>
            <a:pPr marL="0" marR="0" lvl="0" indent="0" algn="l" rtl="0">
              <a:lnSpc>
                <a:spcPct val="120000"/>
              </a:lnSpc>
              <a:spcBef>
                <a:spcPts val="0"/>
              </a:spcBef>
              <a:spcAft>
                <a:spcPts val="0"/>
              </a:spcAft>
              <a:buClr>
                <a:srgbClr val="53585F"/>
              </a:buClr>
              <a:buFont typeface="Arial"/>
              <a:buNone/>
            </a:pPr>
            <a:r>
              <a:rPr lang="en-US" sz="900" b="1" i="0" u="none" strike="noStrike" cap="none">
                <a:solidFill>
                  <a:srgbClr val="FFFFFF"/>
                </a:solidFill>
                <a:latin typeface="Montserrat"/>
                <a:ea typeface="Montserrat"/>
                <a:cs typeface="Montserrat"/>
                <a:sym typeface="Montserrat"/>
              </a:rPr>
              <a:t>Secondary Colours</a:t>
            </a:r>
            <a:endParaRPr sz="900">
              <a:solidFill>
                <a:srgbClr val="FFFFFF"/>
              </a:solidFill>
              <a:latin typeface="Montserrat"/>
              <a:ea typeface="Montserrat"/>
              <a:cs typeface="Montserrat"/>
              <a:sym typeface="Montserrat"/>
            </a:endParaRPr>
          </a:p>
        </p:txBody>
      </p:sp>
      <p:pic>
        <p:nvPicPr>
          <p:cNvPr id="579" name="Google Shape;579;p18"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580" name="Google Shape;580;p18"/>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581" name="Google Shape;581;p18"/>
          <p:cNvGrpSpPr/>
          <p:nvPr/>
        </p:nvGrpSpPr>
        <p:grpSpPr>
          <a:xfrm>
            <a:off x="-561975" y="-687900"/>
            <a:ext cx="10085775" cy="6196800"/>
            <a:chOff x="-561975" y="-687900"/>
            <a:chExt cx="10085775" cy="6196800"/>
          </a:xfrm>
        </p:grpSpPr>
        <p:sp>
          <p:nvSpPr>
            <p:cNvPr id="582" name="Google Shape;582;p18"/>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8"/>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8"/>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8"/>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18"/>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605" name="Google Shape;605;p18"/>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606" name="Google Shape;606;p18"/>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607" name="Google Shape;607;p18"/>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608" name="Google Shape;608;p18"/>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ext on Light">
  <p:cSld name="TITLE_3">
    <p:bg>
      <p:bgPr>
        <a:solidFill>
          <a:srgbClr val="FFFFFF"/>
        </a:solidFill>
        <a:effectLst/>
      </p:bgPr>
    </p:bg>
    <p:spTree>
      <p:nvGrpSpPr>
        <p:cNvPr id="1" name="Shape 68"/>
        <p:cNvGrpSpPr/>
        <p:nvPr/>
      </p:nvGrpSpPr>
      <p:grpSpPr>
        <a:xfrm>
          <a:off x="0" y="0"/>
          <a:ext cx="0" cy="0"/>
          <a:chOff x="0" y="0"/>
          <a:chExt cx="0" cy="0"/>
        </a:xfrm>
      </p:grpSpPr>
      <p:cxnSp>
        <p:nvCxnSpPr>
          <p:cNvPr id="69" name="Google Shape;69;p3"/>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sp>
        <p:nvSpPr>
          <p:cNvPr id="70" name="Google Shape;70;p3"/>
          <p:cNvSpPr txBox="1">
            <a:spLocks noGrp="1"/>
          </p:cNvSpPr>
          <p:nvPr>
            <p:ph type="sldNum" idx="12"/>
          </p:nvPr>
        </p:nvSpPr>
        <p:spPr>
          <a:xfrm>
            <a:off x="8650350" y="4953600"/>
            <a:ext cx="303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r>
              <a:rPr lang="en-US"/>
              <a:t>/30</a:t>
            </a:r>
            <a:endParaRPr/>
          </a:p>
        </p:txBody>
      </p:sp>
      <p:sp>
        <p:nvSpPr>
          <p:cNvPr id="71" name="Google Shape;71;p3"/>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How will </a:t>
            </a:r>
            <a:r>
              <a:rPr lang="en-US" sz="600" b="1" u="sng">
                <a:latin typeface="Montserrat"/>
                <a:ea typeface="Montserrat"/>
                <a:cs typeface="Montserrat"/>
                <a:sym typeface="Montserrat"/>
              </a:rPr>
              <a:t>YOU</a:t>
            </a:r>
            <a:r>
              <a:rPr lang="en-US" sz="600" b="1">
                <a:latin typeface="Montserrat"/>
                <a:ea typeface="Montserrat"/>
                <a:cs typeface="Montserrat"/>
                <a:sym typeface="Montserrat"/>
              </a:rPr>
              <a:t> Control a BLDC Motor? </a:t>
            </a:r>
            <a:r>
              <a:rPr lang="en-US" sz="600">
                <a:latin typeface="Montserrat"/>
                <a:ea typeface="Montserrat"/>
                <a:cs typeface="Montserrat"/>
                <a:sym typeface="Montserrat"/>
              </a:rPr>
              <a:t>...cuz I’ll quiz you in the end for a prize...</a:t>
            </a:r>
            <a:endParaRPr sz="600">
              <a:latin typeface="Montserrat"/>
              <a:ea typeface="Montserrat"/>
              <a:cs typeface="Montserrat"/>
              <a:sym typeface="Montserrat"/>
            </a:endParaRPr>
          </a:p>
        </p:txBody>
      </p:sp>
      <p:sp>
        <p:nvSpPr>
          <p:cNvPr id="72" name="Google Shape;72;p3"/>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endParaRPr sz="600">
              <a:latin typeface="Montserrat"/>
              <a:ea typeface="Montserrat"/>
              <a:cs typeface="Montserrat"/>
              <a:sym typeface="Montserrat"/>
            </a:endParaRPr>
          </a:p>
        </p:txBody>
      </p:sp>
      <p:sp>
        <p:nvSpPr>
          <p:cNvPr id="73" name="Google Shape;73;p3"/>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lvl1pPr marL="457200" lvl="0" indent="-381000" rtl="0">
              <a:spcBef>
                <a:spcPts val="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74" name="Google Shape;74;p3"/>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35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grpSp>
        <p:nvGrpSpPr>
          <p:cNvPr id="75" name="Google Shape;75;p3"/>
          <p:cNvGrpSpPr/>
          <p:nvPr/>
        </p:nvGrpSpPr>
        <p:grpSpPr>
          <a:xfrm>
            <a:off x="-561975" y="-687900"/>
            <a:ext cx="10085775" cy="6196800"/>
            <a:chOff x="-561975" y="-687900"/>
            <a:chExt cx="10085775" cy="6196800"/>
          </a:xfrm>
        </p:grpSpPr>
        <p:sp>
          <p:nvSpPr>
            <p:cNvPr id="76" name="Google Shape;76;p3"/>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ye Catch">
  <p:cSld name="TITLE_3_1">
    <p:bg>
      <p:bgPr>
        <a:solidFill>
          <a:srgbClr val="FFFFFF"/>
        </a:solidFill>
        <a:effectLst/>
      </p:bgPr>
    </p:bg>
    <p:spTree>
      <p:nvGrpSpPr>
        <p:cNvPr id="1" name="Shape 98"/>
        <p:cNvGrpSpPr/>
        <p:nvPr/>
      </p:nvGrpSpPr>
      <p:grpSpPr>
        <a:xfrm>
          <a:off x="0" y="0"/>
          <a:ext cx="0" cy="0"/>
          <a:chOff x="0" y="0"/>
          <a:chExt cx="0" cy="0"/>
        </a:xfrm>
      </p:grpSpPr>
      <p:cxnSp>
        <p:nvCxnSpPr>
          <p:cNvPr id="99" name="Google Shape;99;p4"/>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sp>
        <p:nvSpPr>
          <p:cNvPr id="100" name="Google Shape;100;p4"/>
          <p:cNvSpPr txBox="1">
            <a:spLocks noGrp="1"/>
          </p:cNvSpPr>
          <p:nvPr>
            <p:ph type="sldNum" idx="12"/>
          </p:nvPr>
        </p:nvSpPr>
        <p:spPr>
          <a:xfrm>
            <a:off x="8650350" y="4953600"/>
            <a:ext cx="303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r>
              <a:rPr lang="en-US"/>
              <a:t>/30</a:t>
            </a:r>
            <a:endParaRPr/>
          </a:p>
        </p:txBody>
      </p:sp>
      <p:sp>
        <p:nvSpPr>
          <p:cNvPr id="101" name="Google Shape;101;p4"/>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How will </a:t>
            </a:r>
            <a:r>
              <a:rPr lang="en-US" sz="600" b="1" u="sng">
                <a:latin typeface="Montserrat"/>
                <a:ea typeface="Montserrat"/>
                <a:cs typeface="Montserrat"/>
                <a:sym typeface="Montserrat"/>
              </a:rPr>
              <a:t>YOU</a:t>
            </a:r>
            <a:r>
              <a:rPr lang="en-US" sz="600" b="1">
                <a:latin typeface="Montserrat"/>
                <a:ea typeface="Montserrat"/>
                <a:cs typeface="Montserrat"/>
                <a:sym typeface="Montserrat"/>
              </a:rPr>
              <a:t> Control a BLDC Motor? </a:t>
            </a:r>
            <a:r>
              <a:rPr lang="en-US" sz="600">
                <a:latin typeface="Montserrat"/>
                <a:ea typeface="Montserrat"/>
                <a:cs typeface="Montserrat"/>
                <a:sym typeface="Montserrat"/>
              </a:rPr>
              <a:t>...cuz I’ll quiz you in the end for a prize...</a:t>
            </a:r>
            <a:endParaRPr sz="600">
              <a:latin typeface="Montserrat"/>
              <a:ea typeface="Montserrat"/>
              <a:cs typeface="Montserrat"/>
              <a:sym typeface="Montserrat"/>
            </a:endParaRPr>
          </a:p>
        </p:txBody>
      </p:sp>
      <p:sp>
        <p:nvSpPr>
          <p:cNvPr id="102" name="Google Shape;102;p4"/>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endParaRPr sz="600">
              <a:latin typeface="Montserrat"/>
              <a:ea typeface="Montserrat"/>
              <a:cs typeface="Montserrat"/>
              <a:sym typeface="Montserrat"/>
            </a:endParaRPr>
          </a:p>
        </p:txBody>
      </p:sp>
      <p:sp>
        <p:nvSpPr>
          <p:cNvPr id="103" name="Google Shape;103;p4"/>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lvl1pPr lvl="0" algn="ctr" rtl="0">
              <a:spcBef>
                <a:spcPts val="0"/>
              </a:spcBef>
              <a:spcAft>
                <a:spcPts val="0"/>
              </a:spcAft>
              <a:buNone/>
              <a:defRPr sz="35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grpSp>
        <p:nvGrpSpPr>
          <p:cNvPr id="104" name="Google Shape;104;p4"/>
          <p:cNvGrpSpPr/>
          <p:nvPr/>
        </p:nvGrpSpPr>
        <p:grpSpPr>
          <a:xfrm>
            <a:off x="-561975" y="-687900"/>
            <a:ext cx="10085775" cy="6196800"/>
            <a:chOff x="-561975" y="-687900"/>
            <a:chExt cx="10085775" cy="6196800"/>
          </a:xfrm>
        </p:grpSpPr>
        <p:sp>
          <p:nvSpPr>
            <p:cNvPr id="105" name="Google Shape;105;p4"/>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Image/Movie on Dark">
  <p:cSld name="TITLE_2">
    <p:bg>
      <p:bgPr>
        <a:solidFill>
          <a:srgbClr val="000000"/>
        </a:solidFill>
        <a:effectLst/>
      </p:bgPr>
    </p:bg>
    <p:spTree>
      <p:nvGrpSpPr>
        <p:cNvPr id="1" name="Shape 127"/>
        <p:cNvGrpSpPr/>
        <p:nvPr/>
      </p:nvGrpSpPr>
      <p:grpSpPr>
        <a:xfrm>
          <a:off x="0" y="0"/>
          <a:ext cx="0" cy="0"/>
          <a:chOff x="0" y="0"/>
          <a:chExt cx="0" cy="0"/>
        </a:xfrm>
      </p:grpSpPr>
      <p:pic>
        <p:nvPicPr>
          <p:cNvPr id="128" name="Google Shape;128;p5"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129" name="Google Shape;129;p5"/>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sp>
        <p:nvSpPr>
          <p:cNvPr id="130" name="Google Shape;130;p5"/>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5"/>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132" name="Google Shape;132;p5"/>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
        <p:nvSpPr>
          <p:cNvPr id="133" name="Google Shape;133;p5"/>
          <p:cNvSpPr txBox="1">
            <a:spLocks noGrp="1"/>
          </p:cNvSpPr>
          <p:nvPr>
            <p:ph type="body" idx="1"/>
          </p:nvPr>
        </p:nvSpPr>
        <p:spPr>
          <a:xfrm>
            <a:off x="148745" y="4479900"/>
            <a:ext cx="3744000" cy="283500"/>
          </a:xfrm>
          <a:prstGeom prst="rect">
            <a:avLst/>
          </a:prstGeom>
        </p:spPr>
        <p:txBody>
          <a:bodyPr spcFirstLastPara="1" wrap="square" lIns="45725" tIns="45725" rIns="45725" bIns="45725" anchor="t" anchorCtr="0">
            <a:noAutofit/>
          </a:bodyPr>
          <a:lstStyle>
            <a:lvl1pPr marL="457200" lvl="0"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1pPr>
            <a:lvl2pPr marL="914400" lvl="1"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2pPr>
            <a:lvl3pPr marL="1371600" lvl="2"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3pPr>
            <a:lvl4pPr marL="1828800" lvl="3"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4pPr>
            <a:lvl5pPr marL="2286000" lvl="4"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5pPr>
            <a:lvl6pPr marL="2743200" lvl="5"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6pPr>
            <a:lvl7pPr marL="3200400" lvl="6"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7pPr>
            <a:lvl8pPr marL="3657600" lvl="7"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8pPr>
            <a:lvl9pPr marL="4114800" lvl="8" indent="-279400" rtl="0">
              <a:spcBef>
                <a:spcPts val="0"/>
              </a:spcBef>
              <a:spcAft>
                <a:spcPts val="0"/>
              </a:spcAft>
              <a:buClr>
                <a:srgbClr val="FFFFFF"/>
              </a:buClr>
              <a:buSzPts val="800"/>
              <a:buFont typeface="Montserrat"/>
              <a:buChar char="–"/>
              <a:defRPr sz="800">
                <a:solidFill>
                  <a:srgbClr val="FFFFFF"/>
                </a:solidFill>
                <a:latin typeface="Montserrat"/>
                <a:ea typeface="Montserrat"/>
                <a:cs typeface="Montserrat"/>
                <a:sym typeface="Montserrat"/>
              </a:defRPr>
            </a:lvl9pPr>
          </a:lstStyle>
          <a:p>
            <a:endParaRPr/>
          </a:p>
        </p:txBody>
      </p:sp>
      <p:sp>
        <p:nvSpPr>
          <p:cNvPr id="134" name="Google Shape;134;p5"/>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5" name="Google Shape;135;p5"/>
          <p:cNvSpPr txBox="1">
            <a:spLocks noGrp="1"/>
          </p:cNvSpPr>
          <p:nvPr>
            <p:ph type="subTitle" idx="2"/>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grpSp>
        <p:nvGrpSpPr>
          <p:cNvPr id="136" name="Google Shape;136;p5"/>
          <p:cNvGrpSpPr/>
          <p:nvPr/>
        </p:nvGrpSpPr>
        <p:grpSpPr>
          <a:xfrm>
            <a:off x="-561975" y="-687900"/>
            <a:ext cx="10085775" cy="6196800"/>
            <a:chOff x="-561975" y="-687900"/>
            <a:chExt cx="10085775" cy="6196800"/>
          </a:xfrm>
        </p:grpSpPr>
        <p:sp>
          <p:nvSpPr>
            <p:cNvPr id="137" name="Google Shape;137;p5"/>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Image/Movie on Light">
  <p:cSld name="TITLE_2_1">
    <p:bg>
      <p:bgPr>
        <a:noFill/>
        <a:effectLst/>
      </p:bgPr>
    </p:bg>
    <p:spTree>
      <p:nvGrpSpPr>
        <p:cNvPr id="1" name="Shape 159"/>
        <p:cNvGrpSpPr/>
        <p:nvPr/>
      </p:nvGrpSpPr>
      <p:grpSpPr>
        <a:xfrm>
          <a:off x="0" y="0"/>
          <a:ext cx="0" cy="0"/>
          <a:chOff x="0" y="0"/>
          <a:chExt cx="0" cy="0"/>
        </a:xfrm>
      </p:grpSpPr>
      <p:cxnSp>
        <p:nvCxnSpPr>
          <p:cNvPr id="160" name="Google Shape;160;p6"/>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sp>
        <p:nvSpPr>
          <p:cNvPr id="161" name="Google Shape;161;p6"/>
          <p:cNvSpPr txBox="1">
            <a:spLocks noGrp="1"/>
          </p:cNvSpPr>
          <p:nvPr>
            <p:ph type="body" idx="1"/>
          </p:nvPr>
        </p:nvSpPr>
        <p:spPr>
          <a:xfrm>
            <a:off x="148745" y="4479900"/>
            <a:ext cx="3744000" cy="283500"/>
          </a:xfrm>
          <a:prstGeom prst="rect">
            <a:avLst/>
          </a:prstGeom>
        </p:spPr>
        <p:txBody>
          <a:bodyPr spcFirstLastPara="1" wrap="square" lIns="45725" tIns="45725" rIns="45725" bIns="45725" anchor="t" anchorCtr="0">
            <a:noAutofit/>
          </a:bodyPr>
          <a:lstStyle>
            <a:lvl1pPr marL="457200" lvl="0" indent="-279400" rtl="0">
              <a:spcBef>
                <a:spcPts val="0"/>
              </a:spcBef>
              <a:spcAft>
                <a:spcPts val="0"/>
              </a:spcAft>
              <a:buSzPts val="800"/>
              <a:buFont typeface="Montserrat"/>
              <a:buChar char="●"/>
              <a:defRPr sz="800">
                <a:latin typeface="Montserrat"/>
                <a:ea typeface="Montserrat"/>
                <a:cs typeface="Montserrat"/>
                <a:sym typeface="Montserrat"/>
              </a:defRPr>
            </a:lvl1pPr>
            <a:lvl2pPr marL="914400" lvl="1" indent="-279400" rtl="0">
              <a:spcBef>
                <a:spcPts val="0"/>
              </a:spcBef>
              <a:spcAft>
                <a:spcPts val="0"/>
              </a:spcAft>
              <a:buSzPts val="800"/>
              <a:buFont typeface="Montserrat"/>
              <a:buChar char="○"/>
              <a:defRPr sz="800">
                <a:latin typeface="Montserrat"/>
                <a:ea typeface="Montserrat"/>
                <a:cs typeface="Montserrat"/>
                <a:sym typeface="Montserrat"/>
              </a:defRPr>
            </a:lvl2pPr>
            <a:lvl3pPr marL="1371600" lvl="2" indent="-279400" rtl="0">
              <a:spcBef>
                <a:spcPts val="0"/>
              </a:spcBef>
              <a:spcAft>
                <a:spcPts val="0"/>
              </a:spcAft>
              <a:buSzPts val="800"/>
              <a:buFont typeface="Montserrat"/>
              <a:buChar char="■"/>
              <a:defRPr sz="800">
                <a:latin typeface="Montserrat"/>
                <a:ea typeface="Montserrat"/>
                <a:cs typeface="Montserrat"/>
                <a:sym typeface="Montserrat"/>
              </a:defRPr>
            </a:lvl3pPr>
            <a:lvl4pPr marL="1828800" lvl="3" indent="-279400" rtl="0">
              <a:spcBef>
                <a:spcPts val="0"/>
              </a:spcBef>
              <a:spcAft>
                <a:spcPts val="0"/>
              </a:spcAft>
              <a:buSzPts val="800"/>
              <a:buFont typeface="Montserrat"/>
              <a:buChar char="●"/>
              <a:defRPr sz="800">
                <a:latin typeface="Montserrat"/>
                <a:ea typeface="Montserrat"/>
                <a:cs typeface="Montserrat"/>
                <a:sym typeface="Montserrat"/>
              </a:defRPr>
            </a:lvl4pPr>
            <a:lvl5pPr marL="2286000" lvl="4" indent="-279400" rtl="0">
              <a:spcBef>
                <a:spcPts val="0"/>
              </a:spcBef>
              <a:spcAft>
                <a:spcPts val="0"/>
              </a:spcAft>
              <a:buSzPts val="800"/>
              <a:buFont typeface="Montserrat"/>
              <a:buChar char="○"/>
              <a:defRPr sz="800">
                <a:latin typeface="Montserrat"/>
                <a:ea typeface="Montserrat"/>
                <a:cs typeface="Montserrat"/>
                <a:sym typeface="Montserrat"/>
              </a:defRPr>
            </a:lvl5pPr>
            <a:lvl6pPr marL="2743200" lvl="5" indent="-279400" rtl="0">
              <a:spcBef>
                <a:spcPts val="0"/>
              </a:spcBef>
              <a:spcAft>
                <a:spcPts val="0"/>
              </a:spcAft>
              <a:buSzPts val="800"/>
              <a:buFont typeface="Montserrat"/>
              <a:buChar char="■"/>
              <a:defRPr sz="800">
                <a:latin typeface="Montserrat"/>
                <a:ea typeface="Montserrat"/>
                <a:cs typeface="Montserrat"/>
                <a:sym typeface="Montserrat"/>
              </a:defRPr>
            </a:lvl6pPr>
            <a:lvl7pPr marL="3200400" lvl="6" indent="-279400" rtl="0">
              <a:spcBef>
                <a:spcPts val="0"/>
              </a:spcBef>
              <a:spcAft>
                <a:spcPts val="0"/>
              </a:spcAft>
              <a:buSzPts val="800"/>
              <a:buFont typeface="Montserrat"/>
              <a:buChar char="●"/>
              <a:defRPr sz="800">
                <a:latin typeface="Montserrat"/>
                <a:ea typeface="Montserrat"/>
                <a:cs typeface="Montserrat"/>
                <a:sym typeface="Montserrat"/>
              </a:defRPr>
            </a:lvl7pPr>
            <a:lvl8pPr marL="3657600" lvl="7" indent="-279400" rtl="0">
              <a:spcBef>
                <a:spcPts val="0"/>
              </a:spcBef>
              <a:spcAft>
                <a:spcPts val="0"/>
              </a:spcAft>
              <a:buSzPts val="800"/>
              <a:buFont typeface="Montserrat"/>
              <a:buChar char="○"/>
              <a:defRPr sz="800">
                <a:latin typeface="Montserrat"/>
                <a:ea typeface="Montserrat"/>
                <a:cs typeface="Montserrat"/>
                <a:sym typeface="Montserrat"/>
              </a:defRPr>
            </a:lvl8pPr>
            <a:lvl9pPr marL="4114800" lvl="8" indent="-279400" rtl="0">
              <a:spcBef>
                <a:spcPts val="0"/>
              </a:spcBef>
              <a:spcAft>
                <a:spcPts val="0"/>
              </a:spcAft>
              <a:buSzPts val="800"/>
              <a:buFont typeface="Montserrat"/>
              <a:buChar char="–"/>
              <a:defRPr sz="800">
                <a:latin typeface="Montserrat"/>
                <a:ea typeface="Montserrat"/>
                <a:cs typeface="Montserrat"/>
                <a:sym typeface="Montserrat"/>
              </a:defRPr>
            </a:lvl9pPr>
          </a:lstStyle>
          <a:p>
            <a:endParaRPr/>
          </a:p>
        </p:txBody>
      </p:sp>
      <p:pic>
        <p:nvPicPr>
          <p:cNvPr id="162" name="Google Shape;162;p6" descr="NYUAD Engineering Division Logo RGB Black on White_600dpi.png"/>
          <p:cNvPicPr preferRelativeResize="0"/>
          <p:nvPr/>
        </p:nvPicPr>
        <p:blipFill>
          <a:blip r:embed="rId2">
            <a:alphaModFix/>
          </a:blip>
          <a:stretch>
            <a:fillRect/>
          </a:stretch>
        </p:blipFill>
        <p:spPr>
          <a:xfrm>
            <a:off x="7353276" y="66076"/>
            <a:ext cx="1734175" cy="971102"/>
          </a:xfrm>
          <a:prstGeom prst="rect">
            <a:avLst/>
          </a:prstGeom>
          <a:noFill/>
          <a:ln>
            <a:noFill/>
          </a:ln>
        </p:spPr>
      </p:pic>
      <p:sp>
        <p:nvSpPr>
          <p:cNvPr id="163" name="Google Shape;163;p6"/>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p6"/>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latin typeface="Montserrat"/>
                <a:ea typeface="Montserrat"/>
                <a:cs typeface="Montserrat"/>
                <a:sym typeface="Montserrat"/>
              </a:rPr>
              <a:t>Presentation Title lorem ipsum ut dolores</a:t>
            </a:r>
            <a:endParaRPr sz="600">
              <a:latin typeface="Montserrat"/>
              <a:ea typeface="Montserrat"/>
              <a:cs typeface="Montserrat"/>
              <a:sym typeface="Montserrat"/>
            </a:endParaRPr>
          </a:p>
        </p:txBody>
      </p:sp>
      <p:sp>
        <p:nvSpPr>
          <p:cNvPr id="165" name="Google Shape;165;p6"/>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Faiza T. Falcon</a:t>
            </a:r>
            <a:r>
              <a:rPr lang="en-US" sz="600" b="0" i="0" u="none" strike="noStrike" cap="none">
                <a:latin typeface="Montserrat"/>
                <a:ea typeface="Montserrat"/>
                <a:cs typeface="Montserrat"/>
                <a:sym typeface="Montserrat"/>
              </a:rPr>
              <a:t>  |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Engineering Design Studio  |  201</a:t>
            </a:r>
            <a:r>
              <a:rPr lang="en-US" sz="600">
                <a:latin typeface="Montserrat"/>
                <a:ea typeface="Montserrat"/>
                <a:cs typeface="Montserrat"/>
                <a:sym typeface="Montserrat"/>
              </a:rPr>
              <a:t>7</a:t>
            </a:r>
            <a:endParaRPr sz="600">
              <a:latin typeface="Montserrat"/>
              <a:ea typeface="Montserrat"/>
              <a:cs typeface="Montserrat"/>
              <a:sym typeface="Montserrat"/>
            </a:endParaRPr>
          </a:p>
        </p:txBody>
      </p:sp>
      <p:sp>
        <p:nvSpPr>
          <p:cNvPr id="166" name="Google Shape;166;p6"/>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6"/>
          <p:cNvSpPr txBox="1">
            <a:spLocks noGrp="1"/>
          </p:cNvSpPr>
          <p:nvPr>
            <p:ph type="subTitle" idx="2"/>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a:endParaRPr/>
          </a:p>
        </p:txBody>
      </p:sp>
      <p:grpSp>
        <p:nvGrpSpPr>
          <p:cNvPr id="168" name="Google Shape;168;p6"/>
          <p:cNvGrpSpPr/>
          <p:nvPr/>
        </p:nvGrpSpPr>
        <p:grpSpPr>
          <a:xfrm>
            <a:off x="-561975" y="-687900"/>
            <a:ext cx="10085775" cy="6196800"/>
            <a:chOff x="-561975" y="-687900"/>
            <a:chExt cx="10085775" cy="6196800"/>
          </a:xfrm>
        </p:grpSpPr>
        <p:sp>
          <p:nvSpPr>
            <p:cNvPr id="169" name="Google Shape;169;p6"/>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ackground Photo: Fade to Black">
  <p:cSld name="TITLE_1">
    <p:bg>
      <p:bgPr>
        <a:solidFill>
          <a:srgbClr val="FFFFFF"/>
        </a:solidFill>
        <a:effectLst/>
      </p:bgPr>
    </p:bg>
    <p:spTree>
      <p:nvGrpSpPr>
        <p:cNvPr id="1" name="Shape 191"/>
        <p:cNvGrpSpPr/>
        <p:nvPr/>
      </p:nvGrpSpPr>
      <p:grpSpPr>
        <a:xfrm>
          <a:off x="0" y="0"/>
          <a:ext cx="0" cy="0"/>
          <a:chOff x="0" y="0"/>
          <a:chExt cx="0" cy="0"/>
        </a:xfrm>
      </p:grpSpPr>
      <p:pic>
        <p:nvPicPr>
          <p:cNvPr id="192" name="Google Shape;192;p7" descr="Gradient---Black-to-Transparent---1920x1080_2.png"/>
          <p:cNvPicPr preferRelativeResize="0"/>
          <p:nvPr/>
        </p:nvPicPr>
        <p:blipFill rotWithShape="1">
          <a:blip r:embed="rId2">
            <a:alphaModFix/>
          </a:blip>
          <a:srcRect t="27533" b="-488"/>
          <a:stretch/>
        </p:blipFill>
        <p:spPr>
          <a:xfrm rot="10800000">
            <a:off x="0" y="1549207"/>
            <a:ext cx="9144000" cy="3592801"/>
          </a:xfrm>
          <a:prstGeom prst="rect">
            <a:avLst/>
          </a:prstGeom>
          <a:noFill/>
          <a:ln>
            <a:noFill/>
          </a:ln>
        </p:spPr>
      </p:pic>
      <p:pic>
        <p:nvPicPr>
          <p:cNvPr id="193" name="Google Shape;193;p7" descr="Gradient---Black-to-Transparent---1920x1080_2.png"/>
          <p:cNvPicPr preferRelativeResize="0"/>
          <p:nvPr/>
        </p:nvPicPr>
        <p:blipFill rotWithShape="1">
          <a:blip r:embed="rId2">
            <a:alphaModFix/>
          </a:blip>
          <a:srcRect t="23406"/>
          <a:stretch/>
        </p:blipFill>
        <p:spPr>
          <a:xfrm>
            <a:off x="0" y="0"/>
            <a:ext cx="9144000" cy="3771900"/>
          </a:xfrm>
          <a:prstGeom prst="rect">
            <a:avLst/>
          </a:prstGeom>
          <a:noFill/>
          <a:ln>
            <a:noFill/>
          </a:ln>
        </p:spPr>
      </p:pic>
      <p:pic>
        <p:nvPicPr>
          <p:cNvPr id="194" name="Google Shape;194;p7" descr="NYUAD Engineering Division Logo RGB White on White_600dpi.png"/>
          <p:cNvPicPr preferRelativeResize="0"/>
          <p:nvPr/>
        </p:nvPicPr>
        <p:blipFill>
          <a:blip r:embed="rId3">
            <a:alphaModFix/>
          </a:blip>
          <a:stretch>
            <a:fillRect/>
          </a:stretch>
        </p:blipFill>
        <p:spPr>
          <a:xfrm>
            <a:off x="7353279" y="66064"/>
            <a:ext cx="1734175" cy="971099"/>
          </a:xfrm>
          <a:prstGeom prst="rect">
            <a:avLst/>
          </a:prstGeom>
          <a:noFill/>
          <a:ln>
            <a:noFill/>
          </a:ln>
        </p:spPr>
      </p:pic>
      <p:cxnSp>
        <p:nvCxnSpPr>
          <p:cNvPr id="195" name="Google Shape;195;p7"/>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sp>
        <p:nvSpPr>
          <p:cNvPr id="196" name="Google Shape;196;p7"/>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197" name="Google Shape;197;p7"/>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198" name="Google Shape;198;p7"/>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Ken Iiyoshi</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ENGR-UH 3530 E</a:t>
            </a:r>
            <a:r>
              <a:rPr lang="en-US" sz="600">
                <a:solidFill>
                  <a:srgbClr val="FFFFFF"/>
                </a:solidFill>
                <a:latin typeface="Montserrat"/>
                <a:ea typeface="Montserrat"/>
                <a:cs typeface="Montserrat"/>
                <a:sym typeface="Montserrat"/>
              </a:rPr>
              <a:t>mbedded Systems</a:t>
            </a:r>
            <a:r>
              <a:rPr lang="en-US" sz="600" b="0" i="0" u="none" strike="noStrike" cap="none">
                <a:solidFill>
                  <a:srgbClr val="FFFFFF"/>
                </a:solidFill>
                <a:latin typeface="Montserrat"/>
                <a:ea typeface="Montserrat"/>
                <a:cs typeface="Montserrat"/>
                <a:sym typeface="Montserrat"/>
              </a:rPr>
              <a:t> |  20</a:t>
            </a:r>
            <a:r>
              <a:rPr lang="en-US" sz="600">
                <a:solidFill>
                  <a:srgbClr val="FFFFFF"/>
                </a:solidFill>
                <a:latin typeface="Montserrat"/>
                <a:ea typeface="Montserrat"/>
                <a:cs typeface="Montserrat"/>
                <a:sym typeface="Montserrat"/>
              </a:rPr>
              <a:t>19</a:t>
            </a:r>
            <a:endParaRPr sz="600">
              <a:solidFill>
                <a:srgbClr val="FFFFFF"/>
              </a:solidFill>
              <a:latin typeface="Montserrat"/>
              <a:ea typeface="Montserrat"/>
              <a:cs typeface="Montserrat"/>
              <a:sym typeface="Montserrat"/>
            </a:endParaRPr>
          </a:p>
        </p:txBody>
      </p:sp>
      <p:sp>
        <p:nvSpPr>
          <p:cNvPr id="199" name="Google Shape;199;p7"/>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solidFill>
                  <a:srgbClr val="FFFFFF"/>
                </a:solidFill>
                <a:latin typeface="Montserrat"/>
                <a:ea typeface="Montserrat"/>
                <a:cs typeface="Montserrat"/>
                <a:sym typeface="Montserra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00" name="Google Shape;200;p7"/>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solidFill>
                  <a:srgbClr val="FFFFFF"/>
                </a:solidFill>
                <a:latin typeface="Montserrat"/>
                <a:ea typeface="Montserrat"/>
                <a:cs typeface="Montserrat"/>
                <a:sym typeface="Montserrat"/>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a:endParaRPr/>
          </a:p>
        </p:txBody>
      </p:sp>
      <p:grpSp>
        <p:nvGrpSpPr>
          <p:cNvPr id="201" name="Google Shape;201;p7"/>
          <p:cNvGrpSpPr/>
          <p:nvPr/>
        </p:nvGrpSpPr>
        <p:grpSpPr>
          <a:xfrm>
            <a:off x="-561975" y="-687900"/>
            <a:ext cx="10085775" cy="6196800"/>
            <a:chOff x="-561975" y="-687900"/>
            <a:chExt cx="10085775" cy="6196800"/>
          </a:xfrm>
        </p:grpSpPr>
        <p:sp>
          <p:nvSpPr>
            <p:cNvPr id="202" name="Google Shape;202;p7"/>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ackground Photo: Fade to White">
  <p:cSld name="TITLE_1_1">
    <p:bg>
      <p:bgPr>
        <a:solidFill>
          <a:srgbClr val="000000"/>
        </a:solidFill>
        <a:effectLst/>
      </p:bgPr>
    </p:bg>
    <p:spTree>
      <p:nvGrpSpPr>
        <p:cNvPr id="1" name="Shape 224"/>
        <p:cNvGrpSpPr/>
        <p:nvPr/>
      </p:nvGrpSpPr>
      <p:grpSpPr>
        <a:xfrm>
          <a:off x="0" y="0"/>
          <a:ext cx="0" cy="0"/>
          <a:chOff x="0" y="0"/>
          <a:chExt cx="0" cy="0"/>
        </a:xfrm>
      </p:grpSpPr>
      <p:pic>
        <p:nvPicPr>
          <p:cNvPr id="225" name="Google Shape;225;p8" descr="Gradient---White-to-Transparent---1920x1080_3.png"/>
          <p:cNvPicPr preferRelativeResize="0"/>
          <p:nvPr/>
        </p:nvPicPr>
        <p:blipFill>
          <a:blip r:embed="rId2">
            <a:alphaModFix/>
          </a:blip>
          <a:stretch>
            <a:fillRect/>
          </a:stretch>
        </p:blipFill>
        <p:spPr>
          <a:xfrm>
            <a:off x="0" y="0"/>
            <a:ext cx="9144000" cy="2409826"/>
          </a:xfrm>
          <a:prstGeom prst="rect">
            <a:avLst/>
          </a:prstGeom>
          <a:noFill/>
          <a:ln>
            <a:noFill/>
          </a:ln>
        </p:spPr>
      </p:pic>
      <p:pic>
        <p:nvPicPr>
          <p:cNvPr id="226" name="Google Shape;226;p8" descr="Gradient---White-to-Transparent---1920x1080_3.png"/>
          <p:cNvPicPr preferRelativeResize="0"/>
          <p:nvPr/>
        </p:nvPicPr>
        <p:blipFill>
          <a:blip r:embed="rId2">
            <a:alphaModFix/>
          </a:blip>
          <a:stretch>
            <a:fillRect/>
          </a:stretch>
        </p:blipFill>
        <p:spPr>
          <a:xfrm rot="10800000">
            <a:off x="0" y="3400426"/>
            <a:ext cx="9144000" cy="1914524"/>
          </a:xfrm>
          <a:prstGeom prst="rect">
            <a:avLst/>
          </a:prstGeom>
          <a:noFill/>
          <a:ln>
            <a:noFill/>
          </a:ln>
        </p:spPr>
      </p:pic>
      <p:cxnSp>
        <p:nvCxnSpPr>
          <p:cNvPr id="227" name="Google Shape;227;p8"/>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pic>
        <p:nvPicPr>
          <p:cNvPr id="228" name="Google Shape;228;p8" descr="NYUAD Engineering Division Logo RGB Black on White_600dpi.png"/>
          <p:cNvPicPr preferRelativeResize="0"/>
          <p:nvPr/>
        </p:nvPicPr>
        <p:blipFill>
          <a:blip r:embed="rId3">
            <a:alphaModFix/>
          </a:blip>
          <a:stretch>
            <a:fillRect/>
          </a:stretch>
        </p:blipFill>
        <p:spPr>
          <a:xfrm>
            <a:off x="7353276" y="66076"/>
            <a:ext cx="1734175" cy="971102"/>
          </a:xfrm>
          <a:prstGeom prst="rect">
            <a:avLst/>
          </a:prstGeom>
          <a:noFill/>
          <a:ln>
            <a:noFill/>
          </a:ln>
        </p:spPr>
      </p:pic>
      <p:sp>
        <p:nvSpPr>
          <p:cNvPr id="229" name="Google Shape;229;p8"/>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8"/>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latin typeface="Montserrat"/>
                <a:ea typeface="Montserrat"/>
                <a:cs typeface="Montserrat"/>
                <a:sym typeface="Montserrat"/>
              </a:rPr>
              <a:t>Presentation Title lorem ipsum ut dolores</a:t>
            </a:r>
            <a:endParaRPr sz="600">
              <a:latin typeface="Montserrat"/>
              <a:ea typeface="Montserrat"/>
              <a:cs typeface="Montserrat"/>
              <a:sym typeface="Montserrat"/>
            </a:endParaRPr>
          </a:p>
        </p:txBody>
      </p:sp>
      <p:sp>
        <p:nvSpPr>
          <p:cNvPr id="231" name="Google Shape;231;p8"/>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Faiza T. Falcon</a:t>
            </a:r>
            <a:r>
              <a:rPr lang="en-US" sz="600" b="0" i="0" u="none" strike="noStrike" cap="none">
                <a:latin typeface="Montserrat"/>
                <a:ea typeface="Montserrat"/>
                <a:cs typeface="Montserrat"/>
                <a:sym typeface="Montserrat"/>
              </a:rPr>
              <a:t>  |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Engineering Design Studio  |  201</a:t>
            </a:r>
            <a:r>
              <a:rPr lang="en-US" sz="600">
                <a:latin typeface="Montserrat"/>
                <a:ea typeface="Montserrat"/>
                <a:cs typeface="Montserrat"/>
                <a:sym typeface="Montserrat"/>
              </a:rPr>
              <a:t>7</a:t>
            </a:r>
            <a:endParaRPr sz="600">
              <a:latin typeface="Montserrat"/>
              <a:ea typeface="Montserrat"/>
              <a:cs typeface="Montserrat"/>
              <a:sym typeface="Montserrat"/>
            </a:endParaRPr>
          </a:p>
        </p:txBody>
      </p:sp>
      <p:sp>
        <p:nvSpPr>
          <p:cNvPr id="232" name="Google Shape;232;p8"/>
          <p:cNvSpPr txBox="1">
            <a:spLocks noGrp="1"/>
          </p:cNvSpPr>
          <p:nvPr>
            <p:ph type="title"/>
          </p:nvPr>
        </p:nvSpPr>
        <p:spPr>
          <a:xfrm>
            <a:off x="148745" y="373632"/>
            <a:ext cx="4677300" cy="189900"/>
          </a:xfrm>
          <a:prstGeom prst="rect">
            <a:avLst/>
          </a:prstGeom>
        </p:spPr>
        <p:txBody>
          <a:bodyPr spcFirstLastPara="1" wrap="square" lIns="45725" tIns="45725" rIns="45725" bIns="45725" anchor="ctr" anchorCtr="0">
            <a:noAutofit/>
          </a:bodyPr>
          <a:lstStyle>
            <a:lvl1pPr lvl="0" rtl="0">
              <a:spcBef>
                <a:spcPts val="0"/>
              </a:spcBef>
              <a:spcAft>
                <a:spcPts val="0"/>
              </a:spcAft>
              <a:buNone/>
              <a:defRPr sz="1100" b="1">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 name="Google Shape;233;p8"/>
          <p:cNvSpPr txBox="1">
            <a:spLocks noGrp="1"/>
          </p:cNvSpPr>
          <p:nvPr>
            <p:ph type="subTitle" idx="1"/>
          </p:nvPr>
        </p:nvSpPr>
        <p:spPr>
          <a:xfrm>
            <a:off x="148745" y="563538"/>
            <a:ext cx="4677300" cy="1512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9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a:endParaRPr/>
          </a:p>
        </p:txBody>
      </p:sp>
      <p:grpSp>
        <p:nvGrpSpPr>
          <p:cNvPr id="234" name="Google Shape;234;p8"/>
          <p:cNvGrpSpPr/>
          <p:nvPr/>
        </p:nvGrpSpPr>
        <p:grpSpPr>
          <a:xfrm>
            <a:off x="-561975" y="-687900"/>
            <a:ext cx="10085775" cy="6196800"/>
            <a:chOff x="-561975" y="-687900"/>
            <a:chExt cx="10085775" cy="6196800"/>
          </a:xfrm>
        </p:grpSpPr>
        <p:sp>
          <p:nvSpPr>
            <p:cNvPr id="235" name="Google Shape;235;p8"/>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Index on Dark">
  <p:cSld name="content overview">
    <p:bg>
      <p:bgPr>
        <a:solidFill>
          <a:srgbClr val="000000"/>
        </a:solidFill>
        <a:effectLst/>
      </p:bgPr>
    </p:bg>
    <p:spTree>
      <p:nvGrpSpPr>
        <p:cNvPr id="1" name="Shape 257"/>
        <p:cNvGrpSpPr/>
        <p:nvPr/>
      </p:nvGrpSpPr>
      <p:grpSpPr>
        <a:xfrm>
          <a:off x="0" y="0"/>
          <a:ext cx="0" cy="0"/>
          <a:chOff x="0" y="0"/>
          <a:chExt cx="0" cy="0"/>
        </a:xfrm>
      </p:grpSpPr>
      <p:sp>
        <p:nvSpPr>
          <p:cNvPr id="258" name="Google Shape;258;p9"/>
          <p:cNvSpPr/>
          <p:nvPr/>
        </p:nvSpPr>
        <p:spPr>
          <a:xfrm>
            <a:off x="192525" y="1068712"/>
            <a:ext cx="6397200" cy="3390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Font typeface="Arial"/>
              <a:buNone/>
            </a:pPr>
            <a:r>
              <a:rPr lang="en-US" sz="1100" b="1" i="0" u="none" strike="noStrike" cap="none">
                <a:solidFill>
                  <a:srgbClr val="FFFFFF"/>
                </a:solidFill>
                <a:latin typeface="Montserrat"/>
                <a:ea typeface="Montserrat"/>
                <a:cs typeface="Montserrat"/>
                <a:sym typeface="Montserrat"/>
              </a:rPr>
              <a:t>Content Overview</a:t>
            </a:r>
            <a:endParaRPr sz="1100" b="0" i="0" u="none" strike="noStrike" cap="none">
              <a:solidFill>
                <a:srgbClr val="53585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b="0" i="0" u="none" strike="noStrike" cap="none">
                <a:solidFill>
                  <a:srgbClr val="FFFFFF"/>
                </a:solidFill>
                <a:latin typeface="Montserrat"/>
                <a:ea typeface="Montserrat"/>
                <a:cs typeface="Montserrat"/>
                <a:sym typeface="Montserrat"/>
              </a:rPr>
              <a:t>Name of </a:t>
            </a:r>
            <a:r>
              <a:rPr lang="en-US" sz="1100">
                <a:solidFill>
                  <a:srgbClr val="FFFFFF"/>
                </a:solidFill>
                <a:latin typeface="Montserrat"/>
                <a:ea typeface="Montserrat"/>
                <a:cs typeface="Montserrat"/>
                <a:sym typeface="Montserrat"/>
              </a:rPr>
              <a:t>Section</a:t>
            </a:r>
            <a:r>
              <a:rPr lang="en-US" sz="1100" b="0" i="0" u="none" strike="noStrike" cap="none">
                <a:solidFill>
                  <a:srgbClr val="FFFFFF"/>
                </a:solidFill>
                <a:latin typeface="Montserrat"/>
                <a:ea typeface="Montserrat"/>
                <a:cs typeface="Montserrat"/>
                <a:sym typeface="Montserrat"/>
              </a:rPr>
              <a:t> 1</a:t>
            </a:r>
            <a:r>
              <a:rPr lang="en-US" sz="1100">
                <a:solidFill>
                  <a:srgbClr val="FFFFFF"/>
                </a:solidFill>
                <a:latin typeface="Montserrat"/>
                <a:ea typeface="Montserrat"/>
                <a:cs typeface="Montserrat"/>
                <a:sym typeface="Montserrat"/>
              </a:rPr>
              <a:t>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2	______________________________	XX</a:t>
            </a:r>
            <a:endParaRPr sz="11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3	______________________________	XX</a:t>
            </a:r>
            <a:endParaRPr sz="11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4	______________________________	XX</a:t>
            </a:r>
            <a:endParaRPr sz="11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5	______________________________	XX</a:t>
            </a:r>
            <a:endParaRPr sz="11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6	______________________________	XX</a:t>
            </a:r>
            <a:endParaRPr sz="1100">
              <a:solidFill>
                <a:srgbClr val="FFFFFF"/>
              </a:solidFill>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solidFill>
                  <a:srgbClr val="FFFFFF"/>
                </a:solidFill>
                <a:latin typeface="Montserrat"/>
                <a:ea typeface="Montserrat"/>
                <a:cs typeface="Montserrat"/>
                <a:sym typeface="Montserrat"/>
              </a:rPr>
              <a:t>Name of Section 7	______________________________	XX</a:t>
            </a:r>
            <a:endParaRPr sz="1100" b="1" i="0" u="none" strike="noStrike" cap="none">
              <a:solidFill>
                <a:srgbClr val="53585F"/>
              </a:solidFill>
              <a:latin typeface="Montserrat"/>
              <a:ea typeface="Montserrat"/>
              <a:cs typeface="Montserrat"/>
              <a:sym typeface="Montserrat"/>
            </a:endParaRPr>
          </a:p>
        </p:txBody>
      </p:sp>
      <p:pic>
        <p:nvPicPr>
          <p:cNvPr id="259" name="Google Shape;259;p9" descr="NYUAD Engineering Division Logo RGB White on White_600dpi.png"/>
          <p:cNvPicPr preferRelativeResize="0"/>
          <p:nvPr/>
        </p:nvPicPr>
        <p:blipFill>
          <a:blip r:embed="rId2">
            <a:alphaModFix/>
          </a:blip>
          <a:stretch>
            <a:fillRect/>
          </a:stretch>
        </p:blipFill>
        <p:spPr>
          <a:xfrm>
            <a:off x="7353279" y="66064"/>
            <a:ext cx="1734175" cy="971099"/>
          </a:xfrm>
          <a:prstGeom prst="rect">
            <a:avLst/>
          </a:prstGeom>
          <a:noFill/>
          <a:ln>
            <a:noFill/>
          </a:ln>
        </p:spPr>
      </p:pic>
      <p:cxnSp>
        <p:nvCxnSpPr>
          <p:cNvPr id="260" name="Google Shape;260;p9"/>
          <p:cNvCxnSpPr/>
          <p:nvPr/>
        </p:nvCxnSpPr>
        <p:spPr>
          <a:xfrm>
            <a:off x="189900" y="4953600"/>
            <a:ext cx="8764200" cy="0"/>
          </a:xfrm>
          <a:prstGeom prst="straightConnector1">
            <a:avLst/>
          </a:prstGeom>
          <a:noFill/>
          <a:ln w="9525" cap="flat" cmpd="sng">
            <a:solidFill>
              <a:srgbClr val="FFFFFF"/>
            </a:solidFill>
            <a:prstDash val="solid"/>
            <a:round/>
            <a:headEnd type="none" w="sm" len="sm"/>
            <a:tailEnd type="none" w="sm" len="sm"/>
          </a:ln>
        </p:spPr>
      </p:cxnSp>
      <p:grpSp>
        <p:nvGrpSpPr>
          <p:cNvPr id="261" name="Google Shape;261;p9"/>
          <p:cNvGrpSpPr/>
          <p:nvPr/>
        </p:nvGrpSpPr>
        <p:grpSpPr>
          <a:xfrm>
            <a:off x="-561975" y="-687900"/>
            <a:ext cx="10085775" cy="6196800"/>
            <a:chOff x="-561975" y="-687900"/>
            <a:chExt cx="10085775" cy="6196800"/>
          </a:xfrm>
        </p:grpSpPr>
        <p:sp>
          <p:nvSpPr>
            <p:cNvPr id="262" name="Google Shape;262;p9"/>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9"/>
          <p:cNvSpPr txBox="1"/>
          <p:nvPr/>
        </p:nvSpPr>
        <p:spPr>
          <a:xfrm>
            <a:off x="103262" y="355950"/>
            <a:ext cx="39771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rgbClr val="FFFFFF"/>
                </a:solidFill>
                <a:latin typeface="Montserrat"/>
                <a:ea typeface="Montserrat"/>
                <a:cs typeface="Montserrat"/>
                <a:sym typeface="Montserrat"/>
              </a:rPr>
              <a:t>INDEX</a:t>
            </a:r>
            <a:endParaRPr sz="1100" b="1">
              <a:solidFill>
                <a:srgbClr val="FFFFFF"/>
              </a:solidFill>
              <a:latin typeface="Montserrat"/>
              <a:ea typeface="Montserrat"/>
              <a:cs typeface="Montserrat"/>
              <a:sym typeface="Montserrat"/>
            </a:endParaRPr>
          </a:p>
        </p:txBody>
      </p:sp>
      <p:sp>
        <p:nvSpPr>
          <p:cNvPr id="285" name="Google Shape;285;p9"/>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solidFill>
                  <a:srgbClr val="FFFFFF"/>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r>
              <a:rPr lang="en-US"/>
              <a:t>/50</a:t>
            </a:r>
            <a:endParaRPr/>
          </a:p>
        </p:txBody>
      </p:sp>
      <p:sp>
        <p:nvSpPr>
          <p:cNvPr id="286" name="Google Shape;286;p9"/>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solidFill>
                  <a:srgbClr val="FFFFFF"/>
                </a:solidFill>
                <a:latin typeface="Montserrat"/>
                <a:ea typeface="Montserrat"/>
                <a:cs typeface="Montserrat"/>
                <a:sym typeface="Montserrat"/>
              </a:rPr>
              <a:t>Presentation Title lorem ipsum ut dolores</a:t>
            </a:r>
            <a:endParaRPr sz="600">
              <a:solidFill>
                <a:srgbClr val="FFFFFF"/>
              </a:solidFill>
              <a:latin typeface="Montserrat"/>
              <a:ea typeface="Montserrat"/>
              <a:cs typeface="Montserrat"/>
              <a:sym typeface="Montserrat"/>
            </a:endParaRPr>
          </a:p>
        </p:txBody>
      </p:sp>
      <p:sp>
        <p:nvSpPr>
          <p:cNvPr id="287" name="Google Shape;287;p9"/>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solidFill>
                  <a:srgbClr val="FFFFFF"/>
                </a:solidFill>
                <a:latin typeface="Montserrat"/>
                <a:ea typeface="Montserrat"/>
                <a:cs typeface="Montserrat"/>
                <a:sym typeface="Montserrat"/>
              </a:rPr>
              <a:t>Faiza T. Falcon</a:t>
            </a:r>
            <a:r>
              <a:rPr lang="en-US" sz="600" b="0" i="0" u="none" strike="noStrike" cap="none">
                <a:solidFill>
                  <a:srgbClr val="FFFFFF"/>
                </a:solidFill>
                <a:latin typeface="Montserrat"/>
                <a:ea typeface="Montserrat"/>
                <a:cs typeface="Montserrat"/>
                <a:sym typeface="Montserrat"/>
              </a:rPr>
              <a:t>  |  NYU Abu </a:t>
            </a:r>
            <a:r>
              <a:rPr lang="en-US" sz="600">
                <a:solidFill>
                  <a:srgbClr val="FFFFFF"/>
                </a:solidFill>
                <a:latin typeface="Montserrat"/>
                <a:ea typeface="Montserrat"/>
                <a:cs typeface="Montserrat"/>
                <a:sym typeface="Montserrat"/>
              </a:rPr>
              <a:t>Dhabi</a:t>
            </a:r>
            <a:r>
              <a:rPr lang="en-US" sz="600" b="0" i="0" u="none" strike="noStrike" cap="none">
                <a:solidFill>
                  <a:srgbClr val="FFFFFF"/>
                </a:solidFill>
                <a:latin typeface="Montserrat"/>
                <a:ea typeface="Montserrat"/>
                <a:cs typeface="Montserrat"/>
                <a:sym typeface="Montserrat"/>
              </a:rPr>
              <a:t>  |  Engineering Design Studio  |  201</a:t>
            </a:r>
            <a:r>
              <a:rPr lang="en-US" sz="600">
                <a:solidFill>
                  <a:srgbClr val="FFFFFF"/>
                </a:solidFill>
                <a:latin typeface="Montserrat"/>
                <a:ea typeface="Montserrat"/>
                <a:cs typeface="Montserrat"/>
                <a:sym typeface="Montserrat"/>
              </a:rPr>
              <a:t>7</a:t>
            </a:r>
            <a:endParaRPr sz="600">
              <a:solidFill>
                <a:srgbClr val="FFFFFF"/>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ndex on Light">
  <p:cSld name="content overview_2">
    <p:bg>
      <p:bgPr>
        <a:solidFill>
          <a:srgbClr val="FFFFFF"/>
        </a:solidFill>
        <a:effectLst/>
      </p:bgPr>
    </p:bg>
    <p:spTree>
      <p:nvGrpSpPr>
        <p:cNvPr id="1" name="Shape 288"/>
        <p:cNvGrpSpPr/>
        <p:nvPr/>
      </p:nvGrpSpPr>
      <p:grpSpPr>
        <a:xfrm>
          <a:off x="0" y="0"/>
          <a:ext cx="0" cy="0"/>
          <a:chOff x="0" y="0"/>
          <a:chExt cx="0" cy="0"/>
        </a:xfrm>
      </p:grpSpPr>
      <p:sp>
        <p:nvSpPr>
          <p:cNvPr id="289" name="Google Shape;289;p10"/>
          <p:cNvSpPr/>
          <p:nvPr/>
        </p:nvSpPr>
        <p:spPr>
          <a:xfrm>
            <a:off x="192525" y="1068712"/>
            <a:ext cx="6397200" cy="3390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Font typeface="Arial"/>
              <a:buNone/>
            </a:pPr>
            <a:r>
              <a:rPr lang="en-US" sz="1100" b="1" i="0" u="none" strike="noStrike" cap="none">
                <a:latin typeface="Montserrat"/>
                <a:ea typeface="Montserrat"/>
                <a:cs typeface="Montserrat"/>
                <a:sym typeface="Montserrat"/>
              </a:rPr>
              <a:t>Content Overview</a:t>
            </a:r>
            <a:endParaRPr sz="1100" b="0" i="0" u="none" strike="noStrike" cap="none">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b="0" i="0" u="none" strike="noStrike" cap="none">
                <a:latin typeface="Montserrat"/>
                <a:ea typeface="Montserrat"/>
                <a:cs typeface="Montserrat"/>
                <a:sym typeface="Montserrat"/>
              </a:rPr>
              <a:t>Name of </a:t>
            </a:r>
            <a:r>
              <a:rPr lang="en-US" sz="1100">
                <a:latin typeface="Montserrat"/>
                <a:ea typeface="Montserrat"/>
                <a:cs typeface="Montserrat"/>
                <a:sym typeface="Montserrat"/>
              </a:rPr>
              <a:t>Section</a:t>
            </a:r>
            <a:r>
              <a:rPr lang="en-US" sz="1100" b="0" i="0" u="none" strike="noStrike" cap="none">
                <a:latin typeface="Montserrat"/>
                <a:ea typeface="Montserrat"/>
                <a:cs typeface="Montserrat"/>
                <a:sym typeface="Montserrat"/>
              </a:rPr>
              <a:t> 1</a:t>
            </a:r>
            <a:r>
              <a:rPr lang="en-US" sz="1100">
                <a:latin typeface="Montserrat"/>
                <a:ea typeface="Montserrat"/>
                <a:cs typeface="Montserrat"/>
                <a:sym typeface="Montserrat"/>
              </a:rPr>
              <a:t>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2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3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4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5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6	______________________________	XX</a:t>
            </a:r>
            <a:endParaRPr sz="1100">
              <a:latin typeface="Montserrat"/>
              <a:ea typeface="Montserrat"/>
              <a:cs typeface="Montserrat"/>
              <a:sym typeface="Montserrat"/>
            </a:endParaRPr>
          </a:p>
          <a:p>
            <a:pPr marL="0" marR="0" lvl="0" indent="0" algn="l" rtl="0">
              <a:lnSpc>
                <a:spcPct val="120000"/>
              </a:lnSpc>
              <a:spcBef>
                <a:spcPts val="0"/>
              </a:spcBef>
              <a:spcAft>
                <a:spcPts val="0"/>
              </a:spcAft>
              <a:buClr>
                <a:srgbClr val="FFFFFF"/>
              </a:buClr>
              <a:buFont typeface="Arial"/>
              <a:buNone/>
            </a:pPr>
            <a:r>
              <a:rPr lang="en-US" sz="1100">
                <a:latin typeface="Montserrat"/>
                <a:ea typeface="Montserrat"/>
                <a:cs typeface="Montserrat"/>
                <a:sym typeface="Montserrat"/>
              </a:rPr>
              <a:t>Name of Section 7	______________________________	XX</a:t>
            </a:r>
            <a:endParaRPr sz="1100" b="1" i="0" u="none" strike="noStrike" cap="none">
              <a:latin typeface="Montserrat"/>
              <a:ea typeface="Montserrat"/>
              <a:cs typeface="Montserrat"/>
              <a:sym typeface="Montserrat"/>
            </a:endParaRPr>
          </a:p>
        </p:txBody>
      </p:sp>
      <p:cxnSp>
        <p:nvCxnSpPr>
          <p:cNvPr id="290" name="Google Shape;290;p10"/>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grpSp>
        <p:nvGrpSpPr>
          <p:cNvPr id="291" name="Google Shape;291;p10"/>
          <p:cNvGrpSpPr/>
          <p:nvPr/>
        </p:nvGrpSpPr>
        <p:grpSpPr>
          <a:xfrm>
            <a:off x="-561975" y="-687900"/>
            <a:ext cx="10085775" cy="6196800"/>
            <a:chOff x="-561975" y="-687900"/>
            <a:chExt cx="10085775" cy="6196800"/>
          </a:xfrm>
        </p:grpSpPr>
        <p:sp>
          <p:nvSpPr>
            <p:cNvPr id="292" name="Google Shape;292;p10"/>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0"/>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0"/>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0"/>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0"/>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0"/>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0"/>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0"/>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0"/>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0"/>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0"/>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0"/>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0"/>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10"/>
          <p:cNvSpPr txBox="1"/>
          <p:nvPr/>
        </p:nvSpPr>
        <p:spPr>
          <a:xfrm>
            <a:off x="103262" y="355950"/>
            <a:ext cx="39771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latin typeface="Montserrat"/>
                <a:ea typeface="Montserrat"/>
                <a:cs typeface="Montserrat"/>
                <a:sym typeface="Montserrat"/>
              </a:rPr>
              <a:t>INDEX</a:t>
            </a:r>
            <a:endParaRPr sz="1100" b="1">
              <a:latin typeface="Montserrat"/>
              <a:ea typeface="Montserrat"/>
              <a:cs typeface="Montserrat"/>
              <a:sym typeface="Montserrat"/>
            </a:endParaRPr>
          </a:p>
        </p:txBody>
      </p:sp>
      <p:sp>
        <p:nvSpPr>
          <p:cNvPr id="315" name="Google Shape;315;p10"/>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p10"/>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i="0" u="none" strike="noStrike" cap="none">
                <a:latin typeface="Montserrat"/>
                <a:ea typeface="Montserrat"/>
                <a:cs typeface="Montserrat"/>
                <a:sym typeface="Montserrat"/>
              </a:rPr>
              <a:t>Presentation Title lorem ipsum ut dolores</a:t>
            </a:r>
            <a:endParaRPr sz="600">
              <a:latin typeface="Montserrat"/>
              <a:ea typeface="Montserrat"/>
              <a:cs typeface="Montserrat"/>
              <a:sym typeface="Montserrat"/>
            </a:endParaRPr>
          </a:p>
        </p:txBody>
      </p:sp>
      <p:sp>
        <p:nvSpPr>
          <p:cNvPr id="317" name="Google Shape;317;p10"/>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Faiza T. Falcon</a:t>
            </a:r>
            <a:r>
              <a:rPr lang="en-US" sz="600" b="0" i="0" u="none" strike="noStrike" cap="none">
                <a:latin typeface="Montserrat"/>
                <a:ea typeface="Montserrat"/>
                <a:cs typeface="Montserrat"/>
                <a:sym typeface="Montserrat"/>
              </a:rPr>
              <a:t>  |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Engineering Design Studio  |  201</a:t>
            </a:r>
            <a:r>
              <a:rPr lang="en-US" sz="600">
                <a:latin typeface="Montserrat"/>
                <a:ea typeface="Montserrat"/>
                <a:cs typeface="Montserrat"/>
                <a:sym typeface="Montserrat"/>
              </a:rPr>
              <a:t>7</a:t>
            </a:r>
            <a:endParaRPr sz="600">
              <a:latin typeface="Montserrat"/>
              <a:ea typeface="Montserrat"/>
              <a:cs typeface="Montserrat"/>
              <a:sym typeface="Montserrat"/>
            </a:endParaRPr>
          </a:p>
        </p:txBody>
      </p:sp>
      <p:pic>
        <p:nvPicPr>
          <p:cNvPr id="318" name="Google Shape;318;p10" descr="NYUAD Engineering Division Logo RGB Black on White_600dpi.png"/>
          <p:cNvPicPr preferRelativeResize="0"/>
          <p:nvPr/>
        </p:nvPicPr>
        <p:blipFill>
          <a:blip r:embed="rId2">
            <a:alphaModFix/>
          </a:blip>
          <a:stretch>
            <a:fillRect/>
          </a:stretch>
        </p:blipFill>
        <p:spPr>
          <a:xfrm>
            <a:off x="7353276" y="66076"/>
            <a:ext cx="1734175" cy="9711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189900" y="4953600"/>
            <a:ext cx="8764200" cy="0"/>
          </a:xfrm>
          <a:prstGeom prst="straightConnector1">
            <a:avLst/>
          </a:prstGeom>
          <a:noFill/>
          <a:ln w="9525" cap="flat" cmpd="sng">
            <a:solidFill>
              <a:srgbClr val="000000"/>
            </a:solidFill>
            <a:prstDash val="solid"/>
            <a:round/>
            <a:headEnd type="none" w="sm" len="sm"/>
            <a:tailEnd type="none" w="sm" len="sm"/>
          </a:ln>
        </p:spPr>
      </p:cxnSp>
      <p:sp>
        <p:nvSpPr>
          <p:cNvPr id="7" name="Google Shape;7;p1"/>
          <p:cNvSpPr txBox="1">
            <a:spLocks noGrp="1"/>
          </p:cNvSpPr>
          <p:nvPr>
            <p:ph type="sldNum" idx="12"/>
          </p:nvPr>
        </p:nvSpPr>
        <p:spPr>
          <a:xfrm>
            <a:off x="8764200" y="4953600"/>
            <a:ext cx="189900" cy="189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1pPr>
            <a:lvl2pPr marL="0" marR="0" lvl="1"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2pPr>
            <a:lvl3pPr marL="0" marR="0" lvl="2"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3pPr>
            <a:lvl4pPr marL="0" marR="0" lvl="3"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4pPr>
            <a:lvl5pPr marL="0" marR="0" lvl="4"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5pPr>
            <a:lvl6pPr marL="0" marR="0" lvl="5"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6pPr>
            <a:lvl7pPr marL="0" marR="0" lvl="6"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7pPr>
            <a:lvl8pPr marL="0" marR="0" lvl="7"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8pPr>
            <a:lvl9pPr marL="0" marR="0" lvl="8" indent="0" algn="r" rtl="0">
              <a:lnSpc>
                <a:spcPct val="100000"/>
              </a:lnSpc>
              <a:spcBef>
                <a:spcPts val="0"/>
              </a:spcBef>
              <a:spcAft>
                <a:spcPts val="0"/>
              </a:spcAft>
              <a:buClr>
                <a:srgbClr val="53585F"/>
              </a:buClr>
              <a:buFont typeface="Arial"/>
              <a:buNone/>
              <a:defRPr sz="600" b="1" i="0" u="none" strike="noStrike" cap="none">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r>
              <a:rPr lang="en-US"/>
              <a:t>/50</a:t>
            </a:r>
            <a:endParaRPr b="0"/>
          </a:p>
        </p:txBody>
      </p:sp>
      <p:sp>
        <p:nvSpPr>
          <p:cNvPr id="8" name="Google Shape;8;p1"/>
          <p:cNvSpPr/>
          <p:nvPr/>
        </p:nvSpPr>
        <p:spPr>
          <a:xfrm>
            <a:off x="189900" y="4953600"/>
            <a:ext cx="3744000" cy="189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3585F"/>
              </a:buClr>
              <a:buFont typeface="Arial"/>
              <a:buNone/>
            </a:pPr>
            <a:r>
              <a:rPr lang="en-US" sz="600">
                <a:latin typeface="Montserrat"/>
                <a:ea typeface="Montserrat"/>
                <a:cs typeface="Montserrat"/>
                <a:sym typeface="Montserrat"/>
              </a:rPr>
              <a:t>Arduino Brushless Motor Control with Electronic Speed Controllere</a:t>
            </a:r>
            <a:endParaRPr sz="600">
              <a:latin typeface="Montserrat"/>
              <a:ea typeface="Montserrat"/>
              <a:cs typeface="Montserrat"/>
              <a:sym typeface="Montserrat"/>
            </a:endParaRPr>
          </a:p>
        </p:txBody>
      </p:sp>
      <p:sp>
        <p:nvSpPr>
          <p:cNvPr id="9" name="Google Shape;9;p1"/>
          <p:cNvSpPr/>
          <p:nvPr/>
        </p:nvSpPr>
        <p:spPr>
          <a:xfrm>
            <a:off x="5088300" y="4953600"/>
            <a:ext cx="3486000" cy="189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53585F"/>
              </a:buClr>
              <a:buFont typeface="Arial"/>
              <a:buNone/>
            </a:pPr>
            <a:r>
              <a:rPr lang="en-US" sz="600" b="1">
                <a:latin typeface="Montserrat"/>
                <a:ea typeface="Montserrat"/>
                <a:cs typeface="Montserrat"/>
                <a:sym typeface="Montserrat"/>
              </a:rPr>
              <a:t>Ken Iiyoshi</a:t>
            </a:r>
            <a:r>
              <a:rPr lang="en-US" sz="600" b="0" i="0" u="none" strike="noStrike" cap="none">
                <a:latin typeface="Montserrat"/>
                <a:ea typeface="Montserrat"/>
                <a:cs typeface="Montserrat"/>
                <a:sym typeface="Montserrat"/>
              </a:rPr>
              <a:t>|  NYU Abu </a:t>
            </a:r>
            <a:r>
              <a:rPr lang="en-US" sz="600">
                <a:latin typeface="Montserrat"/>
                <a:ea typeface="Montserrat"/>
                <a:cs typeface="Montserrat"/>
                <a:sym typeface="Montserrat"/>
              </a:rPr>
              <a:t>Dhabi</a:t>
            </a:r>
            <a:r>
              <a:rPr lang="en-US" sz="600" b="0" i="0" u="none" strike="noStrike" cap="none">
                <a:latin typeface="Montserrat"/>
                <a:ea typeface="Montserrat"/>
                <a:cs typeface="Montserrat"/>
                <a:sym typeface="Montserrat"/>
              </a:rPr>
              <a:t>  |  </a:t>
            </a:r>
            <a:r>
              <a:rPr lang="en-US" sz="600">
                <a:latin typeface="Montserrat"/>
                <a:ea typeface="Montserrat"/>
                <a:cs typeface="Montserrat"/>
                <a:sym typeface="Montserrat"/>
              </a:rPr>
              <a:t>ENGR-UH 3530 </a:t>
            </a:r>
            <a:r>
              <a:rPr lang="en-US" sz="600" b="0" i="0" u="none" strike="noStrike" cap="none">
                <a:latin typeface="Montserrat"/>
                <a:ea typeface="Montserrat"/>
                <a:cs typeface="Montserrat"/>
                <a:sym typeface="Montserrat"/>
              </a:rPr>
              <a:t> </a:t>
            </a:r>
            <a:r>
              <a:rPr lang="en-US" sz="600">
                <a:latin typeface="Montserrat"/>
                <a:ea typeface="Montserrat"/>
                <a:cs typeface="Montserrat"/>
                <a:sym typeface="Montserrat"/>
              </a:rPr>
              <a:t>Embedded Systems</a:t>
            </a:r>
            <a:r>
              <a:rPr lang="en-US" sz="600" b="0" i="0" u="none" strike="noStrike" cap="none">
                <a:latin typeface="Montserrat"/>
                <a:ea typeface="Montserrat"/>
                <a:cs typeface="Montserrat"/>
                <a:sym typeface="Montserrat"/>
              </a:rPr>
              <a:t> |  20</a:t>
            </a:r>
            <a:r>
              <a:rPr lang="en-US" sz="600">
                <a:latin typeface="Montserrat"/>
                <a:ea typeface="Montserrat"/>
                <a:cs typeface="Montserrat"/>
                <a:sym typeface="Montserrat"/>
              </a:rPr>
              <a:t>19</a:t>
            </a:r>
            <a:endParaRPr sz="600">
              <a:latin typeface="Montserrat"/>
              <a:ea typeface="Montserrat"/>
              <a:cs typeface="Montserrat"/>
              <a:sym typeface="Montserrat"/>
            </a:endParaRPr>
          </a:p>
        </p:txBody>
      </p:sp>
      <p:sp>
        <p:nvSpPr>
          <p:cNvPr id="10" name="Google Shape;10;p1"/>
          <p:cNvSpPr txBox="1">
            <a:spLocks noGrp="1"/>
          </p:cNvSpPr>
          <p:nvPr>
            <p:ph type="body" idx="1"/>
          </p:nvPr>
        </p:nvSpPr>
        <p:spPr>
          <a:xfrm>
            <a:off x="148750" y="1030200"/>
            <a:ext cx="5004300" cy="3676200"/>
          </a:xfrm>
          <a:prstGeom prst="rect">
            <a:avLst/>
          </a:prstGeom>
          <a:noFill/>
          <a:ln>
            <a:noFill/>
          </a:ln>
        </p:spPr>
        <p:txBody>
          <a:bodyPr spcFirstLastPara="1" wrap="square" lIns="45725" tIns="45725" rIns="45725" bIns="45725" anchor="t" anchorCtr="0">
            <a:noAutofit/>
          </a:bodyPr>
          <a:lstStyle>
            <a:lvl1pPr marL="457200" lvl="0" indent="-298450" rtl="0">
              <a:spcBef>
                <a:spcPts val="0"/>
              </a:spcBef>
              <a:spcAft>
                <a:spcPts val="0"/>
              </a:spcAft>
              <a:buSzPts val="1100"/>
              <a:buFont typeface="Montserrat"/>
              <a:buChar char="●"/>
              <a:defRPr sz="1100">
                <a:latin typeface="Montserrat"/>
                <a:ea typeface="Montserrat"/>
                <a:cs typeface="Montserrat"/>
                <a:sym typeface="Montserrat"/>
              </a:defRPr>
            </a:lvl1pPr>
            <a:lvl2pPr marL="914400" lvl="1" indent="-298450" rtl="0">
              <a:spcBef>
                <a:spcPts val="0"/>
              </a:spcBef>
              <a:spcAft>
                <a:spcPts val="0"/>
              </a:spcAft>
              <a:buSzPts val="1100"/>
              <a:buFont typeface="Montserrat"/>
              <a:buChar char="○"/>
              <a:defRPr sz="1100">
                <a:latin typeface="Montserrat"/>
                <a:ea typeface="Montserrat"/>
                <a:cs typeface="Montserrat"/>
                <a:sym typeface="Montserrat"/>
              </a:defRPr>
            </a:lvl2pPr>
            <a:lvl3pPr marL="1371600" lvl="2" indent="-298450" rtl="0">
              <a:spcBef>
                <a:spcPts val="0"/>
              </a:spcBef>
              <a:spcAft>
                <a:spcPts val="0"/>
              </a:spcAft>
              <a:buSzPts val="1100"/>
              <a:buFont typeface="Montserrat"/>
              <a:buChar char="■"/>
              <a:defRPr sz="1100">
                <a:latin typeface="Montserrat"/>
                <a:ea typeface="Montserrat"/>
                <a:cs typeface="Montserrat"/>
                <a:sym typeface="Montserrat"/>
              </a:defRPr>
            </a:lvl3pPr>
            <a:lvl4pPr marL="1828800" lvl="3" indent="-298450" rtl="0">
              <a:spcBef>
                <a:spcPts val="0"/>
              </a:spcBef>
              <a:spcAft>
                <a:spcPts val="0"/>
              </a:spcAft>
              <a:buSzPts val="1100"/>
              <a:buFont typeface="Montserrat"/>
              <a:buChar char="●"/>
              <a:defRPr sz="1100">
                <a:latin typeface="Montserrat"/>
                <a:ea typeface="Montserrat"/>
                <a:cs typeface="Montserrat"/>
                <a:sym typeface="Montserrat"/>
              </a:defRPr>
            </a:lvl4pPr>
            <a:lvl5pPr marL="2286000" lvl="4" indent="-298450" rtl="0">
              <a:spcBef>
                <a:spcPts val="0"/>
              </a:spcBef>
              <a:spcAft>
                <a:spcPts val="0"/>
              </a:spcAft>
              <a:buSzPts val="1100"/>
              <a:buFont typeface="Montserrat"/>
              <a:buChar char="○"/>
              <a:defRPr sz="1100">
                <a:latin typeface="Montserrat"/>
                <a:ea typeface="Montserrat"/>
                <a:cs typeface="Montserrat"/>
                <a:sym typeface="Montserrat"/>
              </a:defRPr>
            </a:lvl5pPr>
            <a:lvl6pPr marL="2743200" lvl="5" indent="-298450" rtl="0">
              <a:spcBef>
                <a:spcPts val="0"/>
              </a:spcBef>
              <a:spcAft>
                <a:spcPts val="0"/>
              </a:spcAft>
              <a:buSzPts val="1100"/>
              <a:buFont typeface="Montserrat"/>
              <a:buChar char="■"/>
              <a:defRPr sz="1100">
                <a:latin typeface="Montserrat"/>
                <a:ea typeface="Montserrat"/>
                <a:cs typeface="Montserrat"/>
                <a:sym typeface="Montserrat"/>
              </a:defRPr>
            </a:lvl6pPr>
            <a:lvl7pPr marL="3200400" lvl="6" indent="-298450" rtl="0">
              <a:spcBef>
                <a:spcPts val="0"/>
              </a:spcBef>
              <a:spcAft>
                <a:spcPts val="0"/>
              </a:spcAft>
              <a:buSzPts val="1100"/>
              <a:buFont typeface="Montserrat"/>
              <a:buChar char="●"/>
              <a:defRPr sz="1100">
                <a:latin typeface="Montserrat"/>
                <a:ea typeface="Montserrat"/>
                <a:cs typeface="Montserrat"/>
                <a:sym typeface="Montserrat"/>
              </a:defRPr>
            </a:lvl7pPr>
            <a:lvl8pPr marL="3657600" lvl="7" indent="-298450" rtl="0">
              <a:spcBef>
                <a:spcPts val="0"/>
              </a:spcBef>
              <a:spcAft>
                <a:spcPts val="0"/>
              </a:spcAft>
              <a:buSzPts val="1100"/>
              <a:buFont typeface="Montserrat"/>
              <a:buChar char="○"/>
              <a:defRPr sz="1100">
                <a:latin typeface="Montserrat"/>
                <a:ea typeface="Montserrat"/>
                <a:cs typeface="Montserrat"/>
                <a:sym typeface="Montserrat"/>
              </a:defRPr>
            </a:lvl8pPr>
            <a:lvl9pPr marL="4114800" lvl="8" indent="-298450" rtl="0">
              <a:spcBef>
                <a:spcPts val="0"/>
              </a:spcBef>
              <a:spcAft>
                <a:spcPts val="0"/>
              </a:spcAft>
              <a:buSzPts val="1100"/>
              <a:buFont typeface="Montserrat"/>
              <a:buChar char="–"/>
              <a:defRPr sz="1100">
                <a:latin typeface="Montserrat"/>
                <a:ea typeface="Montserrat"/>
                <a:cs typeface="Montserrat"/>
                <a:sym typeface="Montserrat"/>
              </a:defRPr>
            </a:lvl9pPr>
          </a:lstStyle>
          <a:p>
            <a:endParaRPr/>
          </a:p>
        </p:txBody>
      </p:sp>
      <p:sp>
        <p:nvSpPr>
          <p:cNvPr id="11" name="Google Shape;11;p1"/>
          <p:cNvSpPr txBox="1">
            <a:spLocks noGrp="1"/>
          </p:cNvSpPr>
          <p:nvPr>
            <p:ph type="title"/>
          </p:nvPr>
        </p:nvSpPr>
        <p:spPr>
          <a:xfrm>
            <a:off x="148745" y="373632"/>
            <a:ext cx="4677300" cy="189900"/>
          </a:xfrm>
          <a:prstGeom prst="rect">
            <a:avLst/>
          </a:prstGeom>
          <a:noFill/>
          <a:ln>
            <a:noFill/>
          </a:ln>
        </p:spPr>
        <p:txBody>
          <a:bodyPr spcFirstLastPara="1" wrap="square" lIns="45725" tIns="45725" rIns="45725" bIns="45725" anchor="ctr" anchorCtr="0">
            <a:noAutofit/>
          </a:bodyPr>
          <a:lstStyle>
            <a:lvl1pPr lvl="0" rtl="0">
              <a:spcBef>
                <a:spcPts val="0"/>
              </a:spcBef>
              <a:spcAft>
                <a:spcPts val="0"/>
              </a:spcAft>
              <a:buNone/>
              <a:defRPr sz="1100" b="1">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a:endParaRPr/>
          </a:p>
        </p:txBody>
      </p:sp>
      <p:grpSp>
        <p:nvGrpSpPr>
          <p:cNvPr id="12" name="Google Shape;12;p1"/>
          <p:cNvGrpSpPr/>
          <p:nvPr/>
        </p:nvGrpSpPr>
        <p:grpSpPr>
          <a:xfrm>
            <a:off x="-561975" y="-687900"/>
            <a:ext cx="10085775" cy="6196800"/>
            <a:chOff x="-561975" y="-687900"/>
            <a:chExt cx="10085775" cy="6196800"/>
          </a:xfrm>
        </p:grpSpPr>
        <p:sp>
          <p:nvSpPr>
            <p:cNvPr id="13" name="Google Shape;13;p1"/>
            <p:cNvSpPr/>
            <p:nvPr/>
          </p:nvSpPr>
          <p:spPr>
            <a:xfrm>
              <a:off x="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1899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95410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144000" y="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561975" y="189900"/>
              <a:ext cx="372000" cy="8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9144000" y="8953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379800" y="1087350"/>
              <a:ext cx="189900" cy="348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7296750" y="-19005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296750" y="-687900"/>
              <a:ext cx="1657500" cy="51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189900" y="-429000"/>
              <a:ext cx="7106700" cy="23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189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9144000" y="1899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9333900" y="381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91440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189900" y="49536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89900" y="47637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189900" y="45738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87642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8574300" y="53190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8954100" y="5143500"/>
              <a:ext cx="189900" cy="18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Google Shape;35;p1" descr="NYUAD Engineering Division Logo RGB Black on White_600dpi.png"/>
          <p:cNvPicPr preferRelativeResize="0"/>
          <p:nvPr/>
        </p:nvPicPr>
        <p:blipFill>
          <a:blip r:embed="rId19">
            <a:alphaModFix/>
          </a:blip>
          <a:stretch>
            <a:fillRect/>
          </a:stretch>
        </p:blipFill>
        <p:spPr>
          <a:xfrm>
            <a:off x="7353276" y="66076"/>
            <a:ext cx="1734175" cy="9711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ato.com/brushless-dc-motor-price-lis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howtomechatronics.com/how-it-works/how-brushless-motor-and-esc-work/"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howtomechatronics.com/how-it-works/how-brushless-motor-and-esc-work/"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amazon.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howtomechatronics.com/how-it-works/how-brushless-motor-and-esc-work/"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arduino.blaisepascal.fr/controler-un-moteur-brushless/"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howtomechatronics.com/tutorials/arduino/arduino-brushless-motor-control-tutorial-esc-bldc/"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Brushless_DC_electric_motor" TargetMode="External"/><Relationship Id="rId4" Type="http://schemas.openxmlformats.org/officeDocument/2006/relationships/hyperlink" Target="https://howtomechatronics.com/how-it-works/how-servo-motors-work-how-to-control-servos-using-arduino/" TargetMode="External"/><Relationship Id="rId5" Type="http://schemas.openxmlformats.org/officeDocument/2006/relationships/hyperlink" Target="https://www.electronicwings.com/avr-atmega/servo-motor-interfacing-with-atmega16" TargetMode="External"/><Relationship Id="rId6" Type="http://schemas.openxmlformats.org/officeDocument/2006/relationships/hyperlink" Target="https://www.kdedirect.com/blogs/news/6-industry-applications-brushless-motors"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wikipedia.org/wiki/Brushless_DC_electric_moto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en.wikipedia.org/wiki/Brushless_DC_electric_motor"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kdedirect.com/blogs/news/6-industry-applications-brushless-motors"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kdedirect.com/products/kde2306xf-2050?variant=866065623"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9"/>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a:t>
            </a:fld>
            <a:r>
              <a:rPr lang="en-US"/>
              <a:t>/30</a:t>
            </a:r>
            <a:endParaRPr/>
          </a:p>
        </p:txBody>
      </p:sp>
      <p:sp>
        <p:nvSpPr>
          <p:cNvPr id="614" name="Google Shape;614;p19"/>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15" name="Google Shape;615;p19"/>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ctr" rtl="0">
              <a:spcBef>
                <a:spcPts val="0"/>
              </a:spcBef>
              <a:spcAft>
                <a:spcPts val="0"/>
              </a:spcAft>
              <a:buNone/>
            </a:pPr>
            <a:endParaRPr sz="2400" b="1"/>
          </a:p>
          <a:p>
            <a:pPr marL="0" lvl="0" indent="0" algn="ctr" rtl="0">
              <a:spcBef>
                <a:spcPts val="0"/>
              </a:spcBef>
              <a:spcAft>
                <a:spcPts val="0"/>
              </a:spcAft>
              <a:buNone/>
            </a:pPr>
            <a:endParaRPr sz="2400" b="1"/>
          </a:p>
          <a:p>
            <a:pPr marL="0" lvl="0" indent="0" algn="ctr" rtl="0">
              <a:spcBef>
                <a:spcPts val="0"/>
              </a:spcBef>
              <a:spcAft>
                <a:spcPts val="0"/>
              </a:spcAft>
              <a:buNone/>
            </a:pPr>
            <a:r>
              <a:rPr lang="en-US" sz="3500" b="1"/>
              <a:t>How will </a:t>
            </a:r>
            <a:r>
              <a:rPr lang="en-US" sz="3500" b="1" u="sng"/>
              <a:t>YOU</a:t>
            </a:r>
            <a:r>
              <a:rPr lang="en-US" sz="3500" b="1"/>
              <a:t> Control a BLDC Motor?</a:t>
            </a:r>
            <a:endParaRPr sz="3500" b="1"/>
          </a:p>
          <a:p>
            <a:pPr marL="0" lvl="0" indent="0" algn="ctr" rtl="0">
              <a:spcBef>
                <a:spcPts val="0"/>
              </a:spcBef>
              <a:spcAft>
                <a:spcPts val="0"/>
              </a:spcAft>
              <a:buNone/>
            </a:pPr>
            <a:r>
              <a:rPr lang="en-US" sz="2400"/>
              <a:t>...cuz I’ll </a:t>
            </a:r>
            <a:r>
              <a:rPr lang="en-US"/>
              <a:t>quiz</a:t>
            </a:r>
            <a:r>
              <a:rPr lang="en-US" sz="2400"/>
              <a:t> you</a:t>
            </a:r>
            <a:r>
              <a:rPr lang="en-US"/>
              <a:t> in the end </a:t>
            </a:r>
            <a:r>
              <a:rPr lang="en-US" sz="2400"/>
              <a:t>for a prize</a:t>
            </a:r>
            <a:r>
              <a:rPr lang="en-US"/>
              <a:t>…</a:t>
            </a:r>
            <a:endParaRPr/>
          </a:p>
          <a:p>
            <a:pPr marL="0" lvl="0" indent="0" algn="ctr" rtl="0">
              <a:spcBef>
                <a:spcPts val="0"/>
              </a:spcBef>
              <a:spcAft>
                <a:spcPts val="0"/>
              </a:spcAft>
              <a:buNone/>
            </a:pPr>
            <a:endParaRPr sz="2400" b="1"/>
          </a:p>
          <a:p>
            <a:pPr marL="0" lvl="0" indent="0" algn="ctr" rtl="0">
              <a:spcBef>
                <a:spcPts val="0"/>
              </a:spcBef>
              <a:spcAft>
                <a:spcPts val="0"/>
              </a:spcAft>
              <a:buNone/>
            </a:pPr>
            <a:r>
              <a:rPr lang="en-US" sz="2400"/>
              <a:t>Ken Iiyoshi</a:t>
            </a:r>
            <a:endParaRPr sz="2400"/>
          </a:p>
          <a:p>
            <a:pPr marL="0" lvl="0" indent="0" algn="ctr" rtl="0">
              <a:spcBef>
                <a:spcPts val="0"/>
              </a:spcBef>
              <a:spcAft>
                <a:spcPts val="0"/>
              </a:spcAft>
              <a:buNone/>
            </a:pPr>
            <a:r>
              <a:rPr lang="en-US" sz="2400"/>
              <a:t>ENGR-UH 3530</a:t>
            </a:r>
            <a:endParaRPr sz="2400"/>
          </a:p>
          <a:p>
            <a:pPr marL="0" lvl="0" indent="0" algn="ctr" rtl="0">
              <a:spcBef>
                <a:spcPts val="0"/>
              </a:spcBef>
              <a:spcAft>
                <a:spcPts val="0"/>
              </a:spcAft>
              <a:buNone/>
            </a:pPr>
            <a:r>
              <a:rPr lang="en-US" sz="2400"/>
              <a:t>Embedded Systems</a:t>
            </a:r>
            <a:endParaRPr sz="2400"/>
          </a:p>
          <a:p>
            <a:pPr marL="0" lvl="0" indent="0" algn="ctr" rtl="0">
              <a:spcBef>
                <a:spcPts val="0"/>
              </a:spcBef>
              <a:spcAft>
                <a:spcPts val="0"/>
              </a:spcAft>
              <a:buNone/>
            </a:pPr>
            <a:r>
              <a:rPr lang="en-US" sz="2400"/>
              <a:t>Fall 2019</a:t>
            </a:r>
            <a:endParaRPr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8"/>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95" name="Google Shape;695;p28"/>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10</a:t>
            </a:fld>
            <a:r>
              <a:rPr lang="en-US"/>
              <a:t>/30</a:t>
            </a:r>
            <a:endParaRPr/>
          </a:p>
        </p:txBody>
      </p:sp>
      <p:sp>
        <p:nvSpPr>
          <p:cNvPr id="696" name="Google Shape;696;p28"/>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Overheating motor shaft: BAD</a:t>
            </a:r>
            <a:endParaRPr/>
          </a:p>
          <a:p>
            <a:pPr marL="914400" lvl="1" indent="-381000" algn="l" rtl="0">
              <a:spcBef>
                <a:spcPts val="0"/>
              </a:spcBef>
              <a:spcAft>
                <a:spcPts val="0"/>
              </a:spcAft>
              <a:buSzPts val="2400"/>
              <a:buChar char="○"/>
            </a:pPr>
            <a:r>
              <a:rPr lang="en-US"/>
              <a:t>Excessive voltage</a:t>
            </a:r>
            <a:endParaRPr/>
          </a:p>
          <a:p>
            <a:pPr marL="914400" lvl="1" indent="-381000" algn="l" rtl="0">
              <a:spcBef>
                <a:spcPts val="0"/>
              </a:spcBef>
              <a:spcAft>
                <a:spcPts val="0"/>
              </a:spcAft>
              <a:buSzPts val="2400"/>
              <a:buChar char="○"/>
            </a:pPr>
            <a:r>
              <a:rPr lang="en-US"/>
              <a:t>Long operation</a:t>
            </a:r>
            <a:endParaRPr/>
          </a:p>
          <a:p>
            <a:pPr marL="1371600" lvl="2" indent="-381000" algn="l" rtl="0">
              <a:spcBef>
                <a:spcPts val="0"/>
              </a:spcBef>
              <a:spcAft>
                <a:spcPts val="0"/>
              </a:spcAft>
              <a:buSzPts val="2400"/>
              <a:buChar char="■"/>
            </a:pPr>
            <a:r>
              <a:rPr lang="en-US"/>
              <a:t>1 ~ 2min without propellers</a:t>
            </a:r>
            <a:endParaRPr/>
          </a:p>
          <a:p>
            <a:pPr marL="914400" lvl="1" indent="-381000" algn="l" rtl="0">
              <a:spcBef>
                <a:spcPts val="0"/>
              </a:spcBef>
              <a:spcAft>
                <a:spcPts val="0"/>
              </a:spcAft>
              <a:buSzPts val="2400"/>
              <a:buChar char="○"/>
            </a:pPr>
            <a:r>
              <a:rPr lang="en-US"/>
              <a:t>Lack of load</a:t>
            </a:r>
            <a:endParaRPr/>
          </a:p>
          <a:p>
            <a:pPr marL="1371600" lvl="2" indent="-381000" algn="l" rtl="0">
              <a:spcBef>
                <a:spcPts val="0"/>
              </a:spcBef>
              <a:spcAft>
                <a:spcPts val="0"/>
              </a:spcAft>
              <a:buSzPts val="2400"/>
              <a:buChar char="■"/>
            </a:pPr>
            <a:r>
              <a:rPr lang="en-US"/>
              <a:t>ex) no propellers</a:t>
            </a:r>
            <a:endParaRPr/>
          </a:p>
        </p:txBody>
      </p:sp>
      <p:sp>
        <p:nvSpPr>
          <p:cNvPr id="697" name="Google Shape;697;p28"/>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Don’t go too fast!</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9"/>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03" name="Google Shape;703;p29"/>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11</a:t>
            </a:fld>
            <a:r>
              <a:rPr lang="en-US"/>
              <a:t>/30</a:t>
            </a:r>
            <a:endParaRPr/>
          </a:p>
        </p:txBody>
      </p:sp>
      <p:sp>
        <p:nvSpPr>
          <p:cNvPr id="704" name="Google Shape;704;p29"/>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The 920KV Motor: $10~30</a:t>
            </a:r>
            <a:endParaRPr/>
          </a:p>
          <a:p>
            <a:pPr marL="457200" lvl="0" indent="-381000" algn="l" rtl="0">
              <a:spcBef>
                <a:spcPts val="0"/>
              </a:spcBef>
              <a:spcAft>
                <a:spcPts val="0"/>
              </a:spcAft>
              <a:buSzPts val="2400"/>
              <a:buChar char="●"/>
            </a:pPr>
            <a:r>
              <a:rPr lang="en-US"/>
              <a:t>More than Brushed DC Motors</a:t>
            </a:r>
            <a:endParaRPr/>
          </a:p>
          <a:p>
            <a:pPr marL="457200" lvl="0" indent="-381000" algn="l" rtl="0">
              <a:spcBef>
                <a:spcPts val="0"/>
              </a:spcBef>
              <a:spcAft>
                <a:spcPts val="0"/>
              </a:spcAft>
              <a:buSzPts val="2400"/>
              <a:buChar char="●"/>
            </a:pPr>
            <a:r>
              <a:rPr lang="en-US" u="sng">
                <a:solidFill>
                  <a:schemeClr val="hlink"/>
                </a:solidFill>
                <a:hlinkClick r:id="rId3"/>
              </a:rPr>
              <a:t>https://www.ato.com/brushless-dc-motor-price-list</a:t>
            </a:r>
            <a:endParaRPr/>
          </a:p>
          <a:p>
            <a:pPr marL="914400" lvl="1" indent="-381000" algn="l" rtl="0">
              <a:spcBef>
                <a:spcPts val="0"/>
              </a:spcBef>
              <a:spcAft>
                <a:spcPts val="0"/>
              </a:spcAft>
              <a:buSzPts val="2400"/>
              <a:buChar char="○"/>
            </a:pPr>
            <a:r>
              <a:rPr lang="en-US"/>
              <a:t>Industrial motors from Chinese manufacturers</a:t>
            </a:r>
            <a:endParaRPr/>
          </a:p>
          <a:p>
            <a:pPr marL="914400" lvl="1" indent="-381000" algn="l" rtl="0">
              <a:spcBef>
                <a:spcPts val="0"/>
              </a:spcBef>
              <a:spcAft>
                <a:spcPts val="0"/>
              </a:spcAft>
              <a:buSzPts val="2400"/>
              <a:buChar char="○"/>
            </a:pPr>
            <a:r>
              <a:rPr lang="en-US"/>
              <a:t>High Torque BLDC Motor</a:t>
            </a:r>
            <a:endParaRPr/>
          </a:p>
          <a:p>
            <a:pPr marL="1371600" lvl="2" indent="-381000" algn="l" rtl="0">
              <a:spcBef>
                <a:spcPts val="0"/>
              </a:spcBef>
              <a:spcAft>
                <a:spcPts val="0"/>
              </a:spcAft>
              <a:buSzPts val="2400"/>
              <a:buChar char="■"/>
            </a:pPr>
            <a:r>
              <a:rPr lang="en-US"/>
              <a:t>Max $2500: 2000 rpm, 50 Nm</a:t>
            </a:r>
            <a:endParaRPr/>
          </a:p>
          <a:p>
            <a:pPr marL="914400" lvl="1" indent="-381000" algn="l" rtl="0">
              <a:spcBef>
                <a:spcPts val="0"/>
              </a:spcBef>
              <a:spcAft>
                <a:spcPts val="0"/>
              </a:spcAft>
              <a:buSzPts val="2400"/>
              <a:buChar char="○"/>
            </a:pPr>
            <a:r>
              <a:rPr lang="en-US"/>
              <a:t>High Speed BLDC Motor</a:t>
            </a:r>
            <a:endParaRPr/>
          </a:p>
          <a:p>
            <a:pPr marL="1371600" lvl="2" indent="-381000" algn="l" rtl="0">
              <a:spcBef>
                <a:spcPts val="0"/>
              </a:spcBef>
              <a:spcAft>
                <a:spcPts val="0"/>
              </a:spcAft>
              <a:buSzPts val="2400"/>
              <a:buChar char="■"/>
            </a:pPr>
            <a:r>
              <a:rPr lang="en-US"/>
              <a:t>Max $350: 17000 rpm without load</a:t>
            </a:r>
            <a:endParaRPr/>
          </a:p>
          <a:p>
            <a:pPr marL="457200" lvl="0" indent="-381000" algn="l" rtl="0">
              <a:spcBef>
                <a:spcPts val="0"/>
              </a:spcBef>
              <a:spcAft>
                <a:spcPts val="0"/>
              </a:spcAft>
              <a:buSzPts val="2400"/>
              <a:buChar char="●"/>
            </a:pPr>
            <a:r>
              <a:rPr lang="en-US"/>
              <a:t>Min price on Amazon: $8</a:t>
            </a:r>
            <a:endParaRPr/>
          </a:p>
        </p:txBody>
      </p:sp>
      <p:sp>
        <p:nvSpPr>
          <p:cNvPr id="705" name="Google Shape;705;p29"/>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How Expensive is it?</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0"/>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11" name="Google Shape;711;p30"/>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12</a:t>
            </a:fld>
            <a:r>
              <a:rPr lang="en-US"/>
              <a:t>/30</a:t>
            </a:r>
            <a:endParaRPr/>
          </a:p>
        </p:txBody>
      </p:sp>
      <p:sp>
        <p:nvSpPr>
          <p:cNvPr id="712" name="Google Shape;712;p30"/>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The 920KV Motor: 53g, few cubic inches</a:t>
            </a:r>
            <a:endParaRPr/>
          </a:p>
          <a:p>
            <a:pPr marL="457200" lvl="0" indent="-381000" algn="l" rtl="0">
              <a:spcBef>
                <a:spcPts val="0"/>
              </a:spcBef>
              <a:spcAft>
                <a:spcPts val="0"/>
              </a:spcAft>
              <a:buSzPts val="2400"/>
              <a:buChar char="●"/>
            </a:pPr>
            <a:r>
              <a:rPr lang="en-US"/>
              <a:t>High</a:t>
            </a:r>
            <a:endParaRPr/>
          </a:p>
          <a:p>
            <a:pPr marL="914400" lvl="1" indent="-381000" algn="l" rtl="0">
              <a:spcBef>
                <a:spcPts val="0"/>
              </a:spcBef>
              <a:spcAft>
                <a:spcPts val="0"/>
              </a:spcAft>
              <a:buSzPts val="2400"/>
              <a:buChar char="○"/>
            </a:pPr>
            <a:r>
              <a:rPr lang="en-US"/>
              <a:t>MP154120 RC Motor </a:t>
            </a:r>
            <a:endParaRPr/>
          </a:p>
          <a:p>
            <a:pPr marL="1371600" lvl="2" indent="-381000" algn="l" rtl="0">
              <a:spcBef>
                <a:spcPts val="0"/>
              </a:spcBef>
              <a:spcAft>
                <a:spcPts val="0"/>
              </a:spcAft>
              <a:buSzPts val="2400"/>
              <a:buChar char="■"/>
            </a:pPr>
            <a:r>
              <a:rPr lang="en-US"/>
              <a:t>for electric cars</a:t>
            </a:r>
            <a:endParaRPr/>
          </a:p>
          <a:p>
            <a:pPr marL="1371600" lvl="2" indent="-381000" algn="l" rtl="0">
              <a:spcBef>
                <a:spcPts val="0"/>
              </a:spcBef>
              <a:spcAft>
                <a:spcPts val="0"/>
              </a:spcAft>
              <a:buSzPts val="2400"/>
              <a:buChar char="■"/>
            </a:pPr>
            <a:r>
              <a:rPr lang="en-US"/>
              <a:t>6kg, Ø200 mm diameter, 8cm thick</a:t>
            </a:r>
            <a:endParaRPr/>
          </a:p>
          <a:p>
            <a:pPr marL="457200" lvl="0" indent="-381000" algn="l" rtl="0">
              <a:spcBef>
                <a:spcPts val="0"/>
              </a:spcBef>
              <a:spcAft>
                <a:spcPts val="0"/>
              </a:spcAft>
              <a:buSzPts val="2400"/>
              <a:buChar char="●"/>
            </a:pPr>
            <a:r>
              <a:rPr lang="en-US"/>
              <a:t>Low</a:t>
            </a:r>
            <a:endParaRPr/>
          </a:p>
          <a:p>
            <a:pPr marL="914400" lvl="1" indent="-381000" algn="l" rtl="0">
              <a:spcBef>
                <a:spcPts val="0"/>
              </a:spcBef>
              <a:spcAft>
                <a:spcPts val="0"/>
              </a:spcAft>
              <a:buSzPts val="2400"/>
              <a:buChar char="○"/>
            </a:pPr>
            <a:r>
              <a:rPr lang="en-US"/>
              <a:t>Maxon Motor EC 10 </a:t>
            </a:r>
            <a:endParaRPr/>
          </a:p>
          <a:p>
            <a:pPr marL="1371600" lvl="2" indent="-381000" algn="l" rtl="0">
              <a:spcBef>
                <a:spcPts val="0"/>
              </a:spcBef>
              <a:spcAft>
                <a:spcPts val="0"/>
              </a:spcAft>
              <a:buSzPts val="2400"/>
              <a:buChar char="■"/>
            </a:pPr>
            <a:r>
              <a:rPr lang="en-US"/>
              <a:t>For high precision medical &amp; aerospace app</a:t>
            </a:r>
            <a:endParaRPr/>
          </a:p>
          <a:p>
            <a:pPr marL="1371600" lvl="2" indent="-381000" algn="l" rtl="0">
              <a:spcBef>
                <a:spcPts val="0"/>
              </a:spcBef>
              <a:spcAft>
                <a:spcPts val="0"/>
              </a:spcAft>
              <a:buSzPts val="2400"/>
              <a:buChar char="■"/>
            </a:pPr>
            <a:r>
              <a:rPr lang="en-US"/>
              <a:t>13 g, Ø10 mm, 25.7mm thick</a:t>
            </a:r>
            <a:endParaRPr/>
          </a:p>
        </p:txBody>
      </p:sp>
      <p:sp>
        <p:nvSpPr>
          <p:cNvPr id="713" name="Google Shape;713;p30"/>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How Heavy/Big is it?</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3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19" name="Google Shape;719;p3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13</a:t>
            </a:fld>
            <a:r>
              <a:rPr lang="en-US"/>
              <a:t>/30</a:t>
            </a:r>
            <a:endParaRPr/>
          </a:p>
        </p:txBody>
      </p:sp>
      <p:sp>
        <p:nvSpPr>
          <p:cNvPr id="720" name="Google Shape;720;p31"/>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a:t>How do I activate each phase?</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2"/>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26" name="Google Shape;726;p32"/>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14</a:t>
            </a:fld>
            <a:r>
              <a:rPr lang="en-US"/>
              <a:t>/30</a:t>
            </a:r>
            <a:endParaRPr/>
          </a:p>
        </p:txBody>
      </p:sp>
      <p:sp>
        <p:nvSpPr>
          <p:cNvPr id="727" name="Google Shape;727;p32"/>
          <p:cNvSpPr txBox="1">
            <a:spLocks noGrp="1"/>
          </p:cNvSpPr>
          <p:nvPr>
            <p:ph type="title"/>
          </p:nvPr>
        </p:nvSpPr>
        <p:spPr>
          <a:xfrm>
            <a:off x="148000" y="147275"/>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a:t>ESC</a:t>
            </a:r>
            <a:endParaRPr/>
          </a:p>
        </p:txBody>
      </p:sp>
      <p:pic>
        <p:nvPicPr>
          <p:cNvPr id="728" name="Google Shape;728;p32"/>
          <p:cNvPicPr preferRelativeResize="0"/>
          <p:nvPr/>
        </p:nvPicPr>
        <p:blipFill rotWithShape="1">
          <a:blip r:embed="rId3">
            <a:alphaModFix/>
          </a:blip>
          <a:srcRect t="25952" b="15884"/>
          <a:stretch/>
        </p:blipFill>
        <p:spPr>
          <a:xfrm>
            <a:off x="0" y="990650"/>
            <a:ext cx="9144003" cy="3077338"/>
          </a:xfrm>
          <a:prstGeom prst="rect">
            <a:avLst/>
          </a:prstGeom>
          <a:noFill/>
          <a:ln>
            <a:noFill/>
          </a:ln>
        </p:spPr>
      </p:pic>
      <p:sp>
        <p:nvSpPr>
          <p:cNvPr id="729" name="Google Shape;729;p32"/>
          <p:cNvSpPr txBox="1"/>
          <p:nvPr/>
        </p:nvSpPr>
        <p:spPr>
          <a:xfrm>
            <a:off x="3072400" y="4885950"/>
            <a:ext cx="5741400" cy="1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Source: </a:t>
            </a:r>
            <a:r>
              <a:rPr lang="en-US" sz="1100" u="sng">
                <a:solidFill>
                  <a:schemeClr val="hlink"/>
                </a:solidFill>
                <a:hlinkClick r:id="rId4"/>
              </a:rPr>
              <a:t>https://howtomechatronics.com/how-it-works/how-brushless-motor-and-esc-work/</a:t>
            </a:r>
            <a:endParaRPr sz="11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3"/>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35" name="Google Shape;735;p33"/>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15</a:t>
            </a:fld>
            <a:r>
              <a:rPr lang="en-US"/>
              <a:t>/30</a:t>
            </a:r>
            <a:endParaRPr/>
          </a:p>
        </p:txBody>
      </p:sp>
      <p:pic>
        <p:nvPicPr>
          <p:cNvPr id="736" name="Google Shape;736;p33"/>
          <p:cNvPicPr preferRelativeResize="0"/>
          <p:nvPr/>
        </p:nvPicPr>
        <p:blipFill>
          <a:blip r:embed="rId3">
            <a:alphaModFix/>
          </a:blip>
          <a:stretch>
            <a:fillRect/>
          </a:stretch>
        </p:blipFill>
        <p:spPr>
          <a:xfrm>
            <a:off x="0" y="0"/>
            <a:ext cx="9144000" cy="4343400"/>
          </a:xfrm>
          <a:prstGeom prst="rect">
            <a:avLst/>
          </a:prstGeom>
          <a:noFill/>
          <a:ln>
            <a:noFill/>
          </a:ln>
        </p:spPr>
      </p:pic>
      <p:sp>
        <p:nvSpPr>
          <p:cNvPr id="737" name="Google Shape;737;p33"/>
          <p:cNvSpPr txBox="1"/>
          <p:nvPr/>
        </p:nvSpPr>
        <p:spPr>
          <a:xfrm>
            <a:off x="3072400" y="4885950"/>
            <a:ext cx="5741400" cy="1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Source: </a:t>
            </a:r>
            <a:r>
              <a:rPr lang="en-US" sz="1100" u="sng">
                <a:solidFill>
                  <a:schemeClr val="hlink"/>
                </a:solidFill>
                <a:hlinkClick r:id="rId4"/>
              </a:rPr>
              <a:t>https://howtomechatronics.com/how-it-works/how-brushless-motor-and-esc-work/</a:t>
            </a:r>
            <a:endParaRPr sz="1100"/>
          </a:p>
        </p:txBody>
      </p:sp>
      <p:sp>
        <p:nvSpPr>
          <p:cNvPr id="738" name="Google Shape;738;p33"/>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r>
              <a:rPr lang="en-US"/>
              <a:t>*alternative: optoisolator </a:t>
            </a:r>
            <a:endParaRPr/>
          </a:p>
        </p:txBody>
      </p:sp>
      <p:sp>
        <p:nvSpPr>
          <p:cNvPr id="739" name="Google Shape;739;p33"/>
          <p:cNvSpPr txBox="1">
            <a:spLocks noGrp="1"/>
          </p:cNvSpPr>
          <p:nvPr>
            <p:ph type="body" idx="1"/>
          </p:nvPr>
        </p:nvSpPr>
        <p:spPr>
          <a:xfrm>
            <a:off x="5087300" y="4377300"/>
            <a:ext cx="4000800" cy="508800"/>
          </a:xfrm>
          <a:prstGeom prst="rect">
            <a:avLst/>
          </a:prstGeom>
        </p:spPr>
        <p:txBody>
          <a:bodyPr spcFirstLastPara="1" wrap="square" lIns="45725" tIns="45725" rIns="45725" bIns="45725" anchor="t" anchorCtr="0">
            <a:noAutofit/>
          </a:bodyPr>
          <a:lstStyle/>
          <a:p>
            <a:pPr marL="0" lvl="0" indent="0" algn="ctr" rtl="0">
              <a:spcBef>
                <a:spcPts val="0"/>
              </a:spcBef>
              <a:spcAft>
                <a:spcPts val="0"/>
              </a:spcAft>
              <a:buNone/>
            </a:pPr>
            <a:r>
              <a:rPr lang="en-US"/>
              <a:t>**</a:t>
            </a:r>
            <a:r>
              <a:rPr lang="en-US" sz="2400"/>
              <a:t>MOSFETs</a:t>
            </a:r>
            <a:r>
              <a:rPr lang="en-US"/>
              <a:t>, like</a:t>
            </a:r>
            <a:r>
              <a:rPr lang="en-US" sz="2400"/>
              <a:t> H Bridge </a:t>
            </a:r>
            <a:endParaRPr sz="2400"/>
          </a:p>
        </p:txBody>
      </p:sp>
      <p:sp>
        <p:nvSpPr>
          <p:cNvPr id="740" name="Google Shape;740;p33"/>
          <p:cNvSpPr txBox="1"/>
          <p:nvPr/>
        </p:nvSpPr>
        <p:spPr>
          <a:xfrm>
            <a:off x="3230325" y="2701750"/>
            <a:ext cx="715800" cy="4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ontserrat"/>
                <a:ea typeface="Montserrat"/>
                <a:cs typeface="Montserrat"/>
                <a:sym typeface="Montserrat"/>
              </a:rPr>
              <a:t>**</a:t>
            </a:r>
            <a:endParaRPr/>
          </a:p>
        </p:txBody>
      </p:sp>
      <p:sp>
        <p:nvSpPr>
          <p:cNvPr id="741" name="Google Shape;741;p33"/>
          <p:cNvSpPr txBox="1"/>
          <p:nvPr/>
        </p:nvSpPr>
        <p:spPr>
          <a:xfrm>
            <a:off x="1455325" y="2786275"/>
            <a:ext cx="541500" cy="5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Montserrat"/>
                <a:ea typeface="Montserrat"/>
                <a:cs typeface="Montserrat"/>
                <a:sym typeface="Montserrat"/>
              </a:rPr>
              <a:t>*</a:t>
            </a:r>
            <a:endParaRPr/>
          </a:p>
        </p:txBody>
      </p:sp>
      <p:sp>
        <p:nvSpPr>
          <p:cNvPr id="742" name="Google Shape;742;p33"/>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4"/>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48" name="Google Shape;748;p34"/>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16</a:t>
            </a:fld>
            <a:r>
              <a:rPr lang="en-US"/>
              <a:t>/30</a:t>
            </a:r>
            <a:endParaRPr/>
          </a:p>
        </p:txBody>
      </p:sp>
      <p:sp>
        <p:nvSpPr>
          <p:cNvPr id="749" name="Google Shape;749;p34"/>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One I used: $70</a:t>
            </a:r>
            <a:endParaRPr/>
          </a:p>
          <a:p>
            <a:pPr marL="457200" lvl="0" indent="-381000" algn="l" rtl="0">
              <a:spcBef>
                <a:spcPts val="0"/>
              </a:spcBef>
              <a:spcAft>
                <a:spcPts val="0"/>
              </a:spcAft>
              <a:buSzPts val="2400"/>
              <a:buChar char="●"/>
            </a:pPr>
            <a:r>
              <a:rPr lang="en-US" u="sng">
                <a:solidFill>
                  <a:schemeClr val="hlink"/>
                </a:solidFill>
                <a:hlinkClick r:id="rId3"/>
              </a:rPr>
              <a:t>Amazon.com</a:t>
            </a:r>
            <a:endParaRPr/>
          </a:p>
          <a:p>
            <a:pPr marL="914400" lvl="1" indent="-381000" algn="l" rtl="0">
              <a:spcBef>
                <a:spcPts val="0"/>
              </a:spcBef>
              <a:spcAft>
                <a:spcPts val="0"/>
              </a:spcAft>
              <a:buSzPts val="2400"/>
              <a:buChar char="○"/>
            </a:pPr>
            <a:r>
              <a:rPr lang="en-US"/>
              <a:t>Max $400 (Hobbywing - For RC boat)</a:t>
            </a:r>
            <a:endParaRPr/>
          </a:p>
          <a:p>
            <a:pPr marL="914400" lvl="1" indent="-381000" algn="l" rtl="0">
              <a:spcBef>
                <a:spcPts val="0"/>
              </a:spcBef>
              <a:spcAft>
                <a:spcPts val="0"/>
              </a:spcAft>
              <a:buSzPts val="2400"/>
              <a:buChar char="○"/>
            </a:pPr>
            <a:r>
              <a:rPr lang="en-US"/>
              <a:t>Min $22	   (Hobbywing - waterproof)</a:t>
            </a:r>
            <a:endParaRPr/>
          </a:p>
        </p:txBody>
      </p:sp>
      <p:sp>
        <p:nvSpPr>
          <p:cNvPr id="750" name="Google Shape;750;p34"/>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How Expensive is it?</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35"/>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56" name="Google Shape;756;p35"/>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17</a:t>
            </a:fld>
            <a:r>
              <a:rPr lang="en-US"/>
              <a:t>/30</a:t>
            </a:r>
            <a:endParaRPr/>
          </a:p>
        </p:txBody>
      </p:sp>
      <p:sp>
        <p:nvSpPr>
          <p:cNvPr id="757" name="Google Shape;757;p35"/>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ESC I/O?</a:t>
            </a:r>
            <a:endParaRPr/>
          </a:p>
        </p:txBody>
      </p:sp>
      <p:pic>
        <p:nvPicPr>
          <p:cNvPr id="758" name="Google Shape;758;p35"/>
          <p:cNvPicPr preferRelativeResize="0"/>
          <p:nvPr/>
        </p:nvPicPr>
        <p:blipFill>
          <a:blip r:embed="rId3">
            <a:alphaModFix/>
          </a:blip>
          <a:stretch>
            <a:fillRect/>
          </a:stretch>
        </p:blipFill>
        <p:spPr>
          <a:xfrm>
            <a:off x="888250" y="602500"/>
            <a:ext cx="7185299" cy="4243825"/>
          </a:xfrm>
          <a:prstGeom prst="rect">
            <a:avLst/>
          </a:prstGeom>
          <a:noFill/>
          <a:ln>
            <a:noFill/>
          </a:ln>
        </p:spPr>
      </p:pic>
      <p:sp>
        <p:nvSpPr>
          <p:cNvPr id="759" name="Google Shape;759;p35"/>
          <p:cNvSpPr txBox="1"/>
          <p:nvPr/>
        </p:nvSpPr>
        <p:spPr>
          <a:xfrm>
            <a:off x="3072400" y="4885950"/>
            <a:ext cx="5741400" cy="1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Source: </a:t>
            </a:r>
            <a:r>
              <a:rPr lang="en-US" sz="1100" u="sng">
                <a:solidFill>
                  <a:schemeClr val="hlink"/>
                </a:solidFill>
                <a:hlinkClick r:id="rId4"/>
              </a:rPr>
              <a:t>https://howtomechatronics.com/how-it-works/how-brushless-motor-and-esc-work/</a:t>
            </a:r>
            <a:endParaRPr sz="1100"/>
          </a:p>
        </p:txBody>
      </p:sp>
      <p:sp>
        <p:nvSpPr>
          <p:cNvPr id="760" name="Google Shape;760;p35"/>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66" name="Google Shape;766;p36"/>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18</a:t>
            </a:fld>
            <a:r>
              <a:rPr lang="en-US"/>
              <a:t>/30</a:t>
            </a:r>
            <a:endParaRPr/>
          </a:p>
        </p:txBody>
      </p:sp>
      <p:sp>
        <p:nvSpPr>
          <p:cNvPr id="767" name="Google Shape;767;p36"/>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ESC example input ?</a:t>
            </a:r>
            <a:endParaRPr/>
          </a:p>
        </p:txBody>
      </p:sp>
      <p:pic>
        <p:nvPicPr>
          <p:cNvPr id="768" name="Google Shape;768;p36"/>
          <p:cNvPicPr preferRelativeResize="0"/>
          <p:nvPr/>
        </p:nvPicPr>
        <p:blipFill rotWithShape="1">
          <a:blip r:embed="rId3">
            <a:alphaModFix/>
          </a:blip>
          <a:srcRect l="2731" t="20731" r="11907" b="27244"/>
          <a:stretch/>
        </p:blipFill>
        <p:spPr>
          <a:xfrm>
            <a:off x="197375" y="783000"/>
            <a:ext cx="8756874" cy="4002766"/>
          </a:xfrm>
          <a:prstGeom prst="rect">
            <a:avLst/>
          </a:prstGeom>
          <a:noFill/>
          <a:ln>
            <a:noFill/>
          </a:ln>
        </p:spPr>
      </p:pic>
      <p:sp>
        <p:nvSpPr>
          <p:cNvPr id="769" name="Google Shape;769;p36"/>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28" name="Google Shape;628;p2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19</a:t>
            </a:fld>
            <a:r>
              <a:rPr lang="en-US"/>
              <a:t>/30</a:t>
            </a:r>
            <a:endParaRPr/>
          </a:p>
        </p:txBody>
      </p:sp>
      <p:sp>
        <p:nvSpPr>
          <p:cNvPr id="630" name="Google Shape;630;p21"/>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indent="0">
              <a:buNone/>
            </a:pPr>
            <a:r>
              <a:rPr lang="en-US" dirty="0"/>
              <a:t>See GitHub video titled “signal”</a:t>
            </a:r>
            <a:endParaRPr dirty="0"/>
          </a:p>
        </p:txBody>
      </p:sp>
      <p:sp>
        <p:nvSpPr>
          <p:cNvPr id="631" name="Google Shape;631;p21"/>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dirty="0" smtClean="0"/>
              <a:t>video</a:t>
            </a:r>
            <a:endParaRPr dirty="0"/>
          </a:p>
        </p:txBody>
      </p:sp>
    </p:spTree>
    <p:extLst>
      <p:ext uri="{BB962C8B-B14F-4D97-AF65-F5344CB8AC3E}">
        <p14:creationId xmlns:p14="http://schemas.microsoft.com/office/powerpoint/2010/main" val="634038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0"/>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21" name="Google Shape;621;p20"/>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a:t>
            </a:fld>
            <a:r>
              <a:rPr lang="en-US"/>
              <a:t>/30</a:t>
            </a:r>
            <a:endParaRPr/>
          </a:p>
        </p:txBody>
      </p:sp>
      <p:sp>
        <p:nvSpPr>
          <p:cNvPr id="622" name="Google Shape;622;p20"/>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u="sng"/>
              <a:t>B</a:t>
            </a:r>
            <a:r>
              <a:rPr lang="en-US"/>
              <a:t>rush</a:t>
            </a:r>
            <a:r>
              <a:rPr lang="en-US" u="sng"/>
              <a:t>L</a:t>
            </a:r>
            <a:r>
              <a:rPr lang="en-US"/>
              <a:t>ess </a:t>
            </a:r>
            <a:r>
              <a:rPr lang="en-US" u="sng"/>
              <a:t>DC</a:t>
            </a:r>
            <a:r>
              <a:rPr lang="en-US"/>
              <a:t> Motors</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8"/>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84" name="Google Shape;784;p38"/>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20</a:t>
            </a:fld>
            <a:r>
              <a:rPr lang="en-US"/>
              <a:t>/30</a:t>
            </a:r>
            <a:endParaRPr/>
          </a:p>
        </p:txBody>
      </p:sp>
      <p:sp>
        <p:nvSpPr>
          <p:cNvPr id="785" name="Google Shape;785;p38"/>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a:t>Output Compare PWM</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39"/>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791" name="Google Shape;791;p39"/>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21</a:t>
            </a:fld>
            <a:r>
              <a:rPr lang="en-US"/>
              <a:t>/30</a:t>
            </a:r>
            <a:endParaRPr/>
          </a:p>
        </p:txBody>
      </p:sp>
      <p:sp>
        <p:nvSpPr>
          <p:cNvPr id="792" name="Google Shape;792;p39"/>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Which pins are for OC PWM?</a:t>
            </a:r>
            <a:endParaRPr/>
          </a:p>
        </p:txBody>
      </p:sp>
      <p:pic>
        <p:nvPicPr>
          <p:cNvPr id="793" name="Google Shape;793;p39"/>
          <p:cNvPicPr preferRelativeResize="0"/>
          <p:nvPr/>
        </p:nvPicPr>
        <p:blipFill>
          <a:blip r:embed="rId3">
            <a:alphaModFix/>
          </a:blip>
          <a:stretch>
            <a:fillRect/>
          </a:stretch>
        </p:blipFill>
        <p:spPr>
          <a:xfrm>
            <a:off x="1499125" y="913975"/>
            <a:ext cx="5963602" cy="3913600"/>
          </a:xfrm>
          <a:prstGeom prst="rect">
            <a:avLst/>
          </a:prstGeom>
          <a:noFill/>
          <a:ln>
            <a:noFill/>
          </a:ln>
        </p:spPr>
      </p:pic>
      <p:sp>
        <p:nvSpPr>
          <p:cNvPr id="794" name="Google Shape;794;p39"/>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0"/>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00" name="Google Shape;800;p40"/>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22</a:t>
            </a:fld>
            <a:r>
              <a:rPr lang="en-US"/>
              <a:t>/30</a:t>
            </a:r>
            <a:endParaRPr/>
          </a:p>
        </p:txBody>
      </p:sp>
      <p:sp>
        <p:nvSpPr>
          <p:cNvPr id="801" name="Google Shape;801;p40"/>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Pin-out for BLDC Motor</a:t>
            </a:r>
            <a:endParaRPr/>
          </a:p>
        </p:txBody>
      </p:sp>
      <p:pic>
        <p:nvPicPr>
          <p:cNvPr id="802" name="Google Shape;802;p40"/>
          <p:cNvPicPr preferRelativeResize="0"/>
          <p:nvPr/>
        </p:nvPicPr>
        <p:blipFill>
          <a:blip r:embed="rId3">
            <a:alphaModFix/>
          </a:blip>
          <a:stretch>
            <a:fillRect/>
          </a:stretch>
        </p:blipFill>
        <p:spPr>
          <a:xfrm>
            <a:off x="1121118" y="980200"/>
            <a:ext cx="6719606" cy="3917001"/>
          </a:xfrm>
          <a:prstGeom prst="rect">
            <a:avLst/>
          </a:prstGeom>
          <a:noFill/>
          <a:ln>
            <a:noFill/>
          </a:ln>
        </p:spPr>
      </p:pic>
      <p:sp>
        <p:nvSpPr>
          <p:cNvPr id="803" name="Google Shape;803;p40"/>
          <p:cNvSpPr/>
          <p:nvPr/>
        </p:nvSpPr>
        <p:spPr>
          <a:xfrm>
            <a:off x="4241325" y="2398250"/>
            <a:ext cx="1906200" cy="93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txBox="1"/>
          <p:nvPr/>
        </p:nvSpPr>
        <p:spPr>
          <a:xfrm>
            <a:off x="4651325" y="4890900"/>
            <a:ext cx="41625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000" u="sng">
                <a:solidFill>
                  <a:schemeClr val="hlink"/>
                </a:solidFill>
                <a:hlinkClick r:id="rId4"/>
              </a:rPr>
              <a:t>http://arduino.blaisepascal.fr/controler-un-moteur-brushless/</a:t>
            </a:r>
            <a:endParaRPr sz="1000"/>
          </a:p>
        </p:txBody>
      </p:sp>
      <p:sp>
        <p:nvSpPr>
          <p:cNvPr id="805" name="Google Shape;805;p40"/>
          <p:cNvSpPr/>
          <p:nvPr/>
        </p:nvSpPr>
        <p:spPr>
          <a:xfrm>
            <a:off x="1829224" y="1788100"/>
            <a:ext cx="1137500" cy="2774800"/>
          </a:xfrm>
          <a:custGeom>
            <a:avLst/>
            <a:gdLst/>
            <a:ahLst/>
            <a:cxnLst/>
            <a:rect l="l" t="t" r="r" b="b"/>
            <a:pathLst>
              <a:path w="45500" h="110992" extrusionOk="0">
                <a:moveTo>
                  <a:pt x="22039" y="0"/>
                </a:moveTo>
                <a:cubicBezTo>
                  <a:pt x="19257" y="793"/>
                  <a:pt x="8955" y="1784"/>
                  <a:pt x="5345" y="4758"/>
                </a:cubicBezTo>
                <a:cubicBezTo>
                  <a:pt x="1736" y="7732"/>
                  <a:pt x="-1047" y="13858"/>
                  <a:pt x="382" y="17843"/>
                </a:cubicBezTo>
                <a:cubicBezTo>
                  <a:pt x="1811" y="21829"/>
                  <a:pt x="10308" y="26190"/>
                  <a:pt x="13917" y="28671"/>
                </a:cubicBezTo>
                <a:cubicBezTo>
                  <a:pt x="17527" y="31153"/>
                  <a:pt x="19858" y="30025"/>
                  <a:pt x="22039" y="32732"/>
                </a:cubicBezTo>
                <a:cubicBezTo>
                  <a:pt x="24220" y="35439"/>
                  <a:pt x="25498" y="37394"/>
                  <a:pt x="27002" y="44914"/>
                </a:cubicBezTo>
                <a:cubicBezTo>
                  <a:pt x="28506" y="52434"/>
                  <a:pt x="27979" y="66837"/>
                  <a:pt x="31062" y="77850"/>
                </a:cubicBezTo>
                <a:cubicBezTo>
                  <a:pt x="34145" y="88863"/>
                  <a:pt x="43094" y="105468"/>
                  <a:pt x="45500" y="110992"/>
                </a:cubicBezTo>
              </a:path>
            </a:pathLst>
          </a:custGeom>
          <a:noFill/>
          <a:ln w="38100" cap="flat" cmpd="sng">
            <a:solidFill>
              <a:srgbClr val="FF0000"/>
            </a:solidFill>
            <a:prstDash val="solid"/>
            <a:round/>
            <a:headEnd type="none" w="med" len="med"/>
            <a:tailEnd type="none" w="med" len="med"/>
          </a:ln>
        </p:spPr>
      </p:sp>
      <p:sp>
        <p:nvSpPr>
          <p:cNvPr id="806" name="Google Shape;806;p40"/>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12" name="Google Shape;812;p4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23</a:t>
            </a:fld>
            <a:r>
              <a:rPr lang="en-US"/>
              <a:t>/30</a:t>
            </a:r>
            <a:endParaRPr/>
          </a:p>
        </p:txBody>
      </p:sp>
      <p:sp>
        <p:nvSpPr>
          <p:cNvPr id="813" name="Google Shape;813;p41"/>
          <p:cNvSpPr txBox="1">
            <a:spLocks noGrp="1"/>
          </p:cNvSpPr>
          <p:nvPr>
            <p:ph type="body" idx="1"/>
          </p:nvPr>
        </p:nvSpPr>
        <p:spPr>
          <a:xfrm>
            <a:off x="98800" y="783000"/>
            <a:ext cx="8764200" cy="3676200"/>
          </a:xfrm>
          <a:prstGeom prst="rect">
            <a:avLst/>
          </a:prstGeom>
        </p:spPr>
        <p:txBody>
          <a:bodyPr spcFirstLastPara="1" wrap="square" lIns="45725" tIns="45725" rIns="45725" bIns="45725" anchor="t" anchorCtr="0">
            <a:noAutofit/>
          </a:bodyPr>
          <a:lstStyle/>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#define</a:t>
            </a:r>
            <a:r>
              <a:rPr lang="en-US" sz="950">
                <a:solidFill>
                  <a:srgbClr val="A31515"/>
                </a:solidFill>
                <a:highlight>
                  <a:srgbClr val="FFFFFF"/>
                </a:highlight>
                <a:latin typeface="Arial"/>
                <a:ea typeface="Arial"/>
                <a:cs typeface="Arial"/>
                <a:sym typeface="Arial"/>
              </a:rPr>
              <a:t> </a:t>
            </a:r>
            <a:r>
              <a:rPr lang="en-US" sz="950" i="1">
                <a:solidFill>
                  <a:srgbClr val="A000A0"/>
                </a:solidFill>
                <a:highlight>
                  <a:srgbClr val="FFFFFF"/>
                </a:highlight>
                <a:latin typeface="Arial"/>
                <a:ea typeface="Arial"/>
                <a:cs typeface="Arial"/>
                <a:sym typeface="Arial"/>
              </a:rPr>
              <a:t>F_CPU</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16000000ul</a:t>
            </a:r>
            <a:r>
              <a:rPr lang="en-US" sz="950">
                <a:solidFill>
                  <a:srgbClr val="A31515"/>
                </a:solidFill>
                <a:highlight>
                  <a:srgbClr val="FFFFFF"/>
                </a:highlight>
                <a:latin typeface="Arial"/>
                <a:ea typeface="Arial"/>
                <a:cs typeface="Arial"/>
                <a:sym typeface="Arial"/>
              </a:rPr>
              <a:t> </a:t>
            </a:r>
            <a:endParaRPr sz="950">
              <a:solidFill>
                <a:srgbClr val="A31515"/>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&lt;avr/io.h&gt;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&lt;util/delay.h&gt;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&lt;avr/interrupt.h&gt;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int</a:t>
            </a:r>
            <a:r>
              <a:rPr lang="en-US" sz="950">
                <a:solidFill>
                  <a:srgbClr val="A31515"/>
                </a:solidFill>
                <a:highlight>
                  <a:srgbClr val="FFFFFF"/>
                </a:highlight>
                <a:latin typeface="Arial"/>
                <a:ea typeface="Arial"/>
                <a:cs typeface="Arial"/>
                <a:sym typeface="Arial"/>
              </a:rPr>
              <a:t> </a:t>
            </a:r>
            <a:r>
              <a:rPr lang="en-US" sz="950">
                <a:solidFill>
                  <a:srgbClr val="880000"/>
                </a:solidFill>
                <a:highlight>
                  <a:srgbClr val="FFFFFF"/>
                </a:highlight>
                <a:latin typeface="Arial"/>
                <a:ea typeface="Arial"/>
                <a:cs typeface="Arial"/>
                <a:sym typeface="Arial"/>
              </a:rPr>
              <a:t>main</a:t>
            </a:r>
            <a:r>
              <a:rPr lang="en-US" sz="950">
                <a:highlight>
                  <a:srgbClr val="FFFFFF"/>
                </a:highlight>
                <a:latin typeface="Arial"/>
                <a:ea typeface="Arial"/>
                <a:cs typeface="Arial"/>
                <a:sym typeface="Arial"/>
              </a:rPr>
              <a:t>(</a:t>
            </a:r>
            <a:r>
              <a:rPr lang="en-US" sz="950">
                <a:solidFill>
                  <a:srgbClr val="0000FF"/>
                </a:solidFill>
                <a:highlight>
                  <a:srgbClr val="FFFFFF"/>
                </a:highlight>
                <a:latin typeface="Arial"/>
                <a:ea typeface="Arial"/>
                <a:cs typeface="Arial"/>
                <a:sym typeface="Arial"/>
              </a:rPr>
              <a:t>void</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DDRB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PINB1</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Set OC1A (Pin 9) as output	</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PORTB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&amp;=</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PINB1</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(10000);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Gives me 10 s to start the DC supply</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TCNT1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Initialize TCNT1</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ICR1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4999;</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50 Hz PWM = 16MHz / ( 64 * ( 1 + 4999 ) )</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clk/64, set fast PWM, TOP in ICR1, Clear OC1A on compare match (non-inverting)</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COM1A1</a:t>
            </a:r>
            <a:r>
              <a:rPr lang="en-US" sz="950">
                <a:highlight>
                  <a:srgbClr val="FFFFFF"/>
                </a:highlight>
                <a:latin typeface="Arial"/>
                <a:ea typeface="Arial"/>
                <a:cs typeface="Arial"/>
                <a:sym typeface="Arial"/>
              </a:rPr>
              <a:t>) |</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WGM11</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TCCR1B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WGM13</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WGM12</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CS11</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CS10</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OCR1A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40;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(40/5000) * 20 ms = 0.16 ms. &lt; 1ms to arm the BLDC motor</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(5000);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5 seconds buffer time.</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00FF"/>
                </a:solidFill>
                <a:highlight>
                  <a:srgbClr val="FFFFFF"/>
                </a:highlight>
                <a:latin typeface="Arial"/>
                <a:ea typeface="Arial"/>
                <a:cs typeface="Arial"/>
                <a:sym typeface="Arial"/>
              </a:rPr>
              <a:t>while</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OCR1A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120;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(120/5000) * 20 ms = 0.48 ms</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(3000);</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OCR1A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350;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(350/5000) * 20 ms = 1.4 ms</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(3000);</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OCR1A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600;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(600/5000) * 20 ms = 2.4 ms</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(3000);</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00FF"/>
              </a:solidFill>
              <a:highlight>
                <a:srgbClr val="FFFFFF"/>
              </a:highlight>
              <a:latin typeface="Arial"/>
              <a:ea typeface="Arial"/>
              <a:cs typeface="Arial"/>
              <a:sym typeface="Arial"/>
            </a:endParaRPr>
          </a:p>
        </p:txBody>
      </p:sp>
      <p:sp>
        <p:nvSpPr>
          <p:cNvPr id="814" name="Google Shape;814;p41"/>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Code for BLDC Motor</a:t>
            </a:r>
            <a:endParaRPr/>
          </a:p>
        </p:txBody>
      </p:sp>
      <p:sp>
        <p:nvSpPr>
          <p:cNvPr id="815" name="Google Shape;815;p41"/>
          <p:cNvSpPr/>
          <p:nvPr/>
        </p:nvSpPr>
        <p:spPr>
          <a:xfrm>
            <a:off x="185500" y="3066375"/>
            <a:ext cx="5597400" cy="377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txBox="1">
            <a:spLocks noGrp="1"/>
          </p:cNvSpPr>
          <p:nvPr>
            <p:ph type="body" idx="1"/>
          </p:nvPr>
        </p:nvSpPr>
        <p:spPr>
          <a:xfrm>
            <a:off x="7071175" y="2768775"/>
            <a:ext cx="1937100" cy="972300"/>
          </a:xfrm>
          <a:prstGeom prst="rect">
            <a:avLst/>
          </a:prstGeom>
        </p:spPr>
        <p:txBody>
          <a:bodyPr spcFirstLastPara="1" wrap="square" lIns="45725" tIns="45725" rIns="45725" bIns="45725" anchor="t" anchorCtr="0">
            <a:noAutofit/>
          </a:bodyPr>
          <a:lstStyle/>
          <a:p>
            <a:pPr marL="0" lvl="0" indent="0" algn="ctr" rtl="0">
              <a:spcBef>
                <a:spcPts val="0"/>
              </a:spcBef>
              <a:spcAft>
                <a:spcPts val="0"/>
              </a:spcAft>
              <a:buNone/>
            </a:pPr>
            <a:r>
              <a:rPr lang="en-US"/>
              <a:t>*Arming of the ESC</a:t>
            </a:r>
            <a:endParaRPr/>
          </a:p>
        </p:txBody>
      </p:sp>
      <p:cxnSp>
        <p:nvCxnSpPr>
          <p:cNvPr id="817" name="Google Shape;817;p41"/>
          <p:cNvCxnSpPr>
            <a:stCxn id="816" idx="1"/>
            <a:endCxn id="815" idx="3"/>
          </p:cNvCxnSpPr>
          <p:nvPr/>
        </p:nvCxnSpPr>
        <p:spPr>
          <a:xfrm rot="10800000">
            <a:off x="5782975" y="3254925"/>
            <a:ext cx="1288200" cy="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28" name="Google Shape;628;p2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24</a:t>
            </a:fld>
            <a:r>
              <a:rPr lang="en-US"/>
              <a:t>/30</a:t>
            </a:r>
            <a:endParaRPr/>
          </a:p>
        </p:txBody>
      </p:sp>
      <p:sp>
        <p:nvSpPr>
          <p:cNvPr id="630" name="Google Shape;630;p21"/>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indent="0">
              <a:buNone/>
            </a:pPr>
            <a:r>
              <a:rPr lang="en-US" dirty="0"/>
              <a:t>See GitHub video titled “</a:t>
            </a:r>
            <a:r>
              <a:rPr lang="en-US" dirty="0" err="1"/>
              <a:t>run_motor</a:t>
            </a:r>
            <a:r>
              <a:rPr lang="en-US" dirty="0"/>
              <a:t>”</a:t>
            </a:r>
            <a:endParaRPr dirty="0"/>
          </a:p>
        </p:txBody>
      </p:sp>
      <p:sp>
        <p:nvSpPr>
          <p:cNvPr id="631" name="Google Shape;631;p21"/>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dirty="0" smtClean="0"/>
              <a:t>video</a:t>
            </a:r>
            <a:endParaRPr dirty="0"/>
          </a:p>
        </p:txBody>
      </p:sp>
    </p:spTree>
    <p:extLst>
      <p:ext uri="{BB962C8B-B14F-4D97-AF65-F5344CB8AC3E}">
        <p14:creationId xmlns:p14="http://schemas.microsoft.com/office/powerpoint/2010/main" val="379798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3"/>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32" name="Google Shape;832;p43"/>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25</a:t>
            </a:fld>
            <a:r>
              <a:rPr lang="en-US"/>
              <a:t>/30</a:t>
            </a:r>
            <a:endParaRPr/>
          </a:p>
        </p:txBody>
      </p:sp>
      <p:sp>
        <p:nvSpPr>
          <p:cNvPr id="833" name="Google Shape;833;p43"/>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There are several ways for ATMega328P</a:t>
            </a:r>
            <a:endParaRPr/>
          </a:p>
          <a:p>
            <a:pPr marL="914400" lvl="1" indent="-381000" algn="l" rtl="0">
              <a:spcBef>
                <a:spcPts val="0"/>
              </a:spcBef>
              <a:spcAft>
                <a:spcPts val="0"/>
              </a:spcAft>
              <a:buSzPts val="2400"/>
              <a:buChar char="○"/>
            </a:pPr>
            <a:r>
              <a:rPr lang="en-US"/>
              <a:t>Analog:</a:t>
            </a:r>
            <a:endParaRPr/>
          </a:p>
          <a:p>
            <a:pPr marL="1371600" lvl="2" indent="-381000" algn="l" rtl="0">
              <a:spcBef>
                <a:spcPts val="0"/>
              </a:spcBef>
              <a:spcAft>
                <a:spcPts val="0"/>
              </a:spcAft>
              <a:buSzPts val="2400"/>
              <a:buChar char="■"/>
            </a:pPr>
            <a:r>
              <a:rPr lang="en-US"/>
              <a:t>Potentiometer via ADC</a:t>
            </a:r>
            <a:endParaRPr/>
          </a:p>
          <a:p>
            <a:pPr marL="1828800" lvl="3" indent="-381000" algn="l" rtl="0">
              <a:spcBef>
                <a:spcPts val="0"/>
              </a:spcBef>
              <a:spcAft>
                <a:spcPts val="0"/>
              </a:spcAft>
              <a:buSzPts val="2400"/>
              <a:buChar char="●"/>
            </a:pPr>
            <a:r>
              <a:rPr lang="en-US"/>
              <a:t>imagine controlling RC toy cars</a:t>
            </a:r>
            <a:endParaRPr/>
          </a:p>
          <a:p>
            <a:pPr marL="914400" lvl="1" indent="-381000" algn="l" rtl="0">
              <a:spcBef>
                <a:spcPts val="0"/>
              </a:spcBef>
              <a:spcAft>
                <a:spcPts val="0"/>
              </a:spcAft>
              <a:buSzPts val="2400"/>
              <a:buChar char="○"/>
            </a:pPr>
            <a:r>
              <a:rPr lang="en-US"/>
              <a:t>Digital</a:t>
            </a:r>
            <a:endParaRPr/>
          </a:p>
          <a:p>
            <a:pPr marL="1371600" lvl="2" indent="-381000" algn="l" rtl="0">
              <a:spcBef>
                <a:spcPts val="0"/>
              </a:spcBef>
              <a:spcAft>
                <a:spcPts val="0"/>
              </a:spcAft>
              <a:buSzPts val="2400"/>
              <a:buChar char="■"/>
            </a:pPr>
            <a:r>
              <a:rPr lang="en-US"/>
              <a:t>Hard code</a:t>
            </a:r>
            <a:endParaRPr/>
          </a:p>
          <a:p>
            <a:pPr marL="1371600" lvl="2" indent="-381000" algn="l" rtl="0">
              <a:spcBef>
                <a:spcPts val="0"/>
              </a:spcBef>
              <a:spcAft>
                <a:spcPts val="0"/>
              </a:spcAft>
              <a:buSzPts val="2400"/>
              <a:buChar char="■"/>
            </a:pPr>
            <a:r>
              <a:rPr lang="en-US"/>
              <a:t>Independent Program</a:t>
            </a:r>
            <a:endParaRPr/>
          </a:p>
          <a:p>
            <a:pPr marL="1828800" lvl="3" indent="-381000" algn="l" rtl="0">
              <a:spcBef>
                <a:spcPts val="0"/>
              </a:spcBef>
              <a:spcAft>
                <a:spcPts val="0"/>
              </a:spcAft>
              <a:buSzPts val="2400"/>
              <a:buChar char="●"/>
            </a:pPr>
            <a:r>
              <a:rPr lang="en-US"/>
              <a:t>imagine autonomous drones</a:t>
            </a:r>
            <a:endParaRPr/>
          </a:p>
        </p:txBody>
      </p:sp>
      <p:sp>
        <p:nvSpPr>
          <p:cNvPr id="834" name="Google Shape;834;p43"/>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How can I control BLDC Speed?</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4"/>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40" name="Google Shape;840;p44"/>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26</a:t>
            </a:fld>
            <a:r>
              <a:rPr lang="en-US"/>
              <a:t>/30</a:t>
            </a:r>
            <a:endParaRPr/>
          </a:p>
        </p:txBody>
      </p:sp>
      <p:sp>
        <p:nvSpPr>
          <p:cNvPr id="841" name="Google Shape;841;p44"/>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Which pins are for ADC?</a:t>
            </a:r>
            <a:endParaRPr/>
          </a:p>
        </p:txBody>
      </p:sp>
      <p:pic>
        <p:nvPicPr>
          <p:cNvPr id="842" name="Google Shape;842;p44"/>
          <p:cNvPicPr preferRelativeResize="0"/>
          <p:nvPr/>
        </p:nvPicPr>
        <p:blipFill>
          <a:blip r:embed="rId3">
            <a:alphaModFix/>
          </a:blip>
          <a:stretch>
            <a:fillRect/>
          </a:stretch>
        </p:blipFill>
        <p:spPr>
          <a:xfrm>
            <a:off x="1499125" y="913975"/>
            <a:ext cx="5963602" cy="3913600"/>
          </a:xfrm>
          <a:prstGeom prst="rect">
            <a:avLst/>
          </a:prstGeom>
          <a:noFill/>
          <a:ln>
            <a:noFill/>
          </a:ln>
        </p:spPr>
      </p:pic>
      <p:sp>
        <p:nvSpPr>
          <p:cNvPr id="843" name="Google Shape;843;p44"/>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
        <p:nvSpPr>
          <p:cNvPr id="844" name="Google Shape;844;p44"/>
          <p:cNvSpPr/>
          <p:nvPr/>
        </p:nvSpPr>
        <p:spPr>
          <a:xfrm>
            <a:off x="4882600" y="1133625"/>
            <a:ext cx="2673900" cy="14640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4882600" y="2851975"/>
            <a:ext cx="2673900" cy="5031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5"/>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51" name="Google Shape;851;p45"/>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27</a:t>
            </a:fld>
            <a:r>
              <a:rPr lang="en-US"/>
              <a:t>/30</a:t>
            </a:r>
            <a:endParaRPr/>
          </a:p>
        </p:txBody>
      </p:sp>
      <p:sp>
        <p:nvSpPr>
          <p:cNvPr id="852" name="Google Shape;852;p45"/>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Pin-out for potentiometer</a:t>
            </a:r>
            <a:endParaRPr/>
          </a:p>
        </p:txBody>
      </p:sp>
      <p:pic>
        <p:nvPicPr>
          <p:cNvPr id="853" name="Google Shape;853;p45"/>
          <p:cNvPicPr preferRelativeResize="0"/>
          <p:nvPr/>
        </p:nvPicPr>
        <p:blipFill>
          <a:blip r:embed="rId3">
            <a:alphaModFix/>
          </a:blip>
          <a:stretch>
            <a:fillRect/>
          </a:stretch>
        </p:blipFill>
        <p:spPr>
          <a:xfrm>
            <a:off x="883500" y="908275"/>
            <a:ext cx="7194848" cy="3922200"/>
          </a:xfrm>
          <a:prstGeom prst="rect">
            <a:avLst/>
          </a:prstGeom>
          <a:noFill/>
          <a:ln>
            <a:noFill/>
          </a:ln>
        </p:spPr>
      </p:pic>
      <p:sp>
        <p:nvSpPr>
          <p:cNvPr id="854" name="Google Shape;854;p45"/>
          <p:cNvSpPr txBox="1"/>
          <p:nvPr/>
        </p:nvSpPr>
        <p:spPr>
          <a:xfrm>
            <a:off x="2304300" y="4642750"/>
            <a:ext cx="68397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100" u="sng">
                <a:solidFill>
                  <a:schemeClr val="hlink"/>
                </a:solidFill>
                <a:hlinkClick r:id="rId4"/>
              </a:rPr>
              <a:t>https://howtomechatronics.com/tutorials/arduino/arduino-brushless-motor-control-tutorial-esc-bldc/</a:t>
            </a:r>
            <a:endParaRPr sz="1000"/>
          </a:p>
        </p:txBody>
      </p:sp>
      <p:sp>
        <p:nvSpPr>
          <p:cNvPr id="855" name="Google Shape;855;p45"/>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
        <p:nvSpPr>
          <p:cNvPr id="856" name="Google Shape;856;p45"/>
          <p:cNvSpPr txBox="1">
            <a:spLocks noGrp="1"/>
          </p:cNvSpPr>
          <p:nvPr>
            <p:ph type="body" idx="1"/>
          </p:nvPr>
        </p:nvSpPr>
        <p:spPr>
          <a:xfrm>
            <a:off x="3287350" y="4164000"/>
            <a:ext cx="5526300" cy="5424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r>
              <a:rPr lang="en-US"/>
              <a:t>*Start @ max θ˚ for ESC Calibration</a:t>
            </a:r>
            <a:endParaRPr/>
          </a:p>
        </p:txBody>
      </p:sp>
      <p:cxnSp>
        <p:nvCxnSpPr>
          <p:cNvPr id="857" name="Google Shape;857;p45"/>
          <p:cNvCxnSpPr>
            <a:stCxn id="856" idx="1"/>
          </p:cNvCxnSpPr>
          <p:nvPr/>
        </p:nvCxnSpPr>
        <p:spPr>
          <a:xfrm rot="10800000">
            <a:off x="2678350" y="4435200"/>
            <a:ext cx="609000" cy="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6"/>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63" name="Google Shape;863;p46"/>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28</a:t>
            </a:fld>
            <a:r>
              <a:rPr lang="en-US"/>
              <a:t>/30</a:t>
            </a:r>
            <a:endParaRPr/>
          </a:p>
        </p:txBody>
      </p:sp>
      <p:sp>
        <p:nvSpPr>
          <p:cNvPr id="864" name="Google Shape;864;p46"/>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#define</a:t>
            </a:r>
            <a:r>
              <a:rPr lang="en-US" sz="950">
                <a:solidFill>
                  <a:srgbClr val="A31515"/>
                </a:solidFill>
                <a:highlight>
                  <a:srgbClr val="FFFFFF"/>
                </a:highlight>
                <a:latin typeface="Arial"/>
                <a:ea typeface="Arial"/>
                <a:cs typeface="Arial"/>
                <a:sym typeface="Arial"/>
              </a:rPr>
              <a:t> </a:t>
            </a:r>
            <a:r>
              <a:rPr lang="en-US" sz="950" i="1">
                <a:solidFill>
                  <a:srgbClr val="A000A0"/>
                </a:solidFill>
                <a:highlight>
                  <a:srgbClr val="FFFFFF"/>
                </a:highlight>
                <a:latin typeface="Arial"/>
                <a:ea typeface="Arial"/>
                <a:cs typeface="Arial"/>
                <a:sym typeface="Arial"/>
              </a:rPr>
              <a:t>F_CPU</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16000000ul</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&lt;avr/io.h&gt;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&lt;util/delay.h&gt;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#include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&lt;avr/interrupt.h&gt;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0000FF"/>
                </a:solidFill>
                <a:highlight>
                  <a:srgbClr val="FFFFFF"/>
                </a:highlight>
                <a:latin typeface="Arial"/>
                <a:ea typeface="Arial"/>
                <a:cs typeface="Arial"/>
                <a:sym typeface="Arial"/>
              </a:rPr>
              <a:t>int</a:t>
            </a:r>
            <a:r>
              <a:rPr lang="en-US" sz="950">
                <a:solidFill>
                  <a:srgbClr val="A31515"/>
                </a:solidFill>
                <a:highlight>
                  <a:srgbClr val="FFFFFF"/>
                </a:highlight>
                <a:latin typeface="Arial"/>
                <a:ea typeface="Arial"/>
                <a:cs typeface="Arial"/>
                <a:sym typeface="Arial"/>
              </a:rPr>
              <a:t> </a:t>
            </a:r>
            <a:r>
              <a:rPr lang="en-US" sz="950">
                <a:solidFill>
                  <a:srgbClr val="880000"/>
                </a:solidFill>
                <a:highlight>
                  <a:srgbClr val="FFFFFF"/>
                </a:highlight>
                <a:latin typeface="Arial"/>
                <a:ea typeface="Arial"/>
                <a:cs typeface="Arial"/>
                <a:sym typeface="Arial"/>
              </a:rPr>
              <a:t>main</a:t>
            </a:r>
            <a:r>
              <a:rPr lang="en-US" sz="950">
                <a:highlight>
                  <a:srgbClr val="FFFFFF"/>
                </a:highlight>
                <a:latin typeface="Arial"/>
                <a:ea typeface="Arial"/>
                <a:cs typeface="Arial"/>
                <a:sym typeface="Arial"/>
              </a:rPr>
              <a:t>(</a:t>
            </a:r>
            <a:r>
              <a:rPr lang="en-US" sz="950">
                <a:solidFill>
                  <a:srgbClr val="0000FF"/>
                </a:solidFill>
                <a:highlight>
                  <a:srgbClr val="FFFFFF"/>
                </a:highlight>
                <a:latin typeface="Arial"/>
                <a:ea typeface="Arial"/>
                <a:cs typeface="Arial"/>
                <a:sym typeface="Arial"/>
              </a:rPr>
              <a:t>void</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880000"/>
                </a:solidFill>
                <a:highlight>
                  <a:srgbClr val="FFFF00"/>
                </a:highlight>
                <a:latin typeface="Arial"/>
                <a:ea typeface="Arial"/>
                <a:cs typeface="Arial"/>
                <a:sym typeface="Arial"/>
              </a:rPr>
              <a:t>ADC_Init</a:t>
            </a:r>
            <a:r>
              <a:rPr lang="en-US" sz="950">
                <a:highlight>
                  <a:srgbClr val="FFFF00"/>
                </a:highlight>
                <a:latin typeface="Arial"/>
                <a:ea typeface="Arial"/>
                <a:cs typeface="Arial"/>
                <a:sym typeface="Arial"/>
              </a:rPr>
              <a:t>();</a:t>
            </a:r>
            <a:endParaRPr sz="950">
              <a:highlight>
                <a:srgbClr val="FFFF00"/>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DDRB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PINB1</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Set OC1A (Pin 9) as output	</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PORTB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&amp;=</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PINB1</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(10000);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Gives me time to start the DC supply</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TCNT1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Initialize TCNT1</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ICR1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4999;</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50 Hz PWM = 16MHz / (64*(1+4999))</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clk/64, set fast PWM, TOP in ICR1, Clear OC1A on compare match  (non-inverting)</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COM1A1</a:t>
            </a:r>
            <a:r>
              <a:rPr lang="en-US" sz="950">
                <a:highlight>
                  <a:srgbClr val="FFFFFF"/>
                </a:highlight>
                <a:latin typeface="Arial"/>
                <a:ea typeface="Arial"/>
                <a:cs typeface="Arial"/>
                <a:sym typeface="Arial"/>
              </a:rPr>
              <a:t>) |</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WGM11</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TCCR1B</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WGM13</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WGM12</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CS11</a:t>
            </a:r>
            <a:r>
              <a:rPr lang="en-US" sz="950">
                <a:highlight>
                  <a:srgbClr val="FFFFFF"/>
                </a:highlight>
                <a:latin typeface="Arial"/>
                <a:ea typeface="Arial"/>
                <a:cs typeface="Arial"/>
                <a:sym typeface="Arial"/>
              </a:rPr>
              <a:t>) | (1&lt;&lt;</a:t>
            </a:r>
            <a:r>
              <a:rPr lang="en-US" sz="950">
                <a:solidFill>
                  <a:srgbClr val="A000A0"/>
                </a:solidFill>
                <a:highlight>
                  <a:srgbClr val="FFFFFF"/>
                </a:highlight>
                <a:latin typeface="Arial"/>
                <a:ea typeface="Arial"/>
                <a:cs typeface="Arial"/>
                <a:sym typeface="Arial"/>
              </a:rPr>
              <a:t>CS10</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OCR1A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40;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0.8 ms. &lt; 1ms to arm the BLDC motor</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(2000);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5 seconds buffer time.</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Read ADC0. Between 120-600 (2.4-12 ms pulse)</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00FF"/>
                </a:solidFill>
                <a:highlight>
                  <a:srgbClr val="FFFF00"/>
                </a:highlight>
                <a:latin typeface="Arial"/>
                <a:ea typeface="Arial"/>
                <a:cs typeface="Arial"/>
                <a:sym typeface="Arial"/>
              </a:rPr>
              <a:t>while</a:t>
            </a:r>
            <a:r>
              <a:rPr lang="en-US" sz="950">
                <a:highlight>
                  <a:srgbClr val="FFFF00"/>
                </a:highlight>
                <a:latin typeface="Arial"/>
                <a:ea typeface="Arial"/>
                <a:cs typeface="Arial"/>
                <a:sym typeface="Arial"/>
              </a:rPr>
              <a:t>(1)</a:t>
            </a:r>
            <a:r>
              <a:rPr lang="en-US" sz="950">
                <a:solidFill>
                  <a:srgbClr val="A31515"/>
                </a:solidFill>
                <a:highlight>
                  <a:srgbClr val="FFFF00"/>
                </a:highlight>
                <a:latin typeface="Arial"/>
                <a:ea typeface="Arial"/>
                <a:cs typeface="Arial"/>
                <a:sym typeface="Arial"/>
              </a:rPr>
              <a:t> </a:t>
            </a:r>
            <a:r>
              <a:rPr lang="en-US" sz="950">
                <a:solidFill>
                  <a:srgbClr val="A000A0"/>
                </a:solidFill>
                <a:highlight>
                  <a:srgbClr val="FFFF00"/>
                </a:highlight>
                <a:latin typeface="Arial"/>
                <a:ea typeface="Arial"/>
                <a:cs typeface="Arial"/>
                <a:sym typeface="Arial"/>
              </a:rPr>
              <a:t>OCR1A</a:t>
            </a:r>
            <a:r>
              <a:rPr lang="en-US" sz="950">
                <a:solidFill>
                  <a:srgbClr val="A31515"/>
                </a:solidFill>
                <a:highlight>
                  <a:srgbClr val="FFFF00"/>
                </a:highlight>
                <a:latin typeface="Arial"/>
                <a:ea typeface="Arial"/>
                <a:cs typeface="Arial"/>
                <a:sym typeface="Arial"/>
              </a:rPr>
              <a:t> </a:t>
            </a:r>
            <a:r>
              <a:rPr lang="en-US" sz="950">
                <a:highlight>
                  <a:srgbClr val="FFFF00"/>
                </a:highlight>
                <a:latin typeface="Arial"/>
                <a:ea typeface="Arial"/>
                <a:cs typeface="Arial"/>
                <a:sym typeface="Arial"/>
              </a:rPr>
              <a:t>=</a:t>
            </a:r>
            <a:r>
              <a:rPr lang="en-US" sz="950">
                <a:solidFill>
                  <a:srgbClr val="A31515"/>
                </a:solidFill>
                <a:highlight>
                  <a:srgbClr val="FFFF00"/>
                </a:highlight>
                <a:latin typeface="Arial"/>
                <a:ea typeface="Arial"/>
                <a:cs typeface="Arial"/>
                <a:sym typeface="Arial"/>
              </a:rPr>
              <a:t> </a:t>
            </a:r>
            <a:r>
              <a:rPr lang="en-US" sz="950">
                <a:highlight>
                  <a:srgbClr val="FFFF00"/>
                </a:highlight>
                <a:latin typeface="Arial"/>
                <a:ea typeface="Arial"/>
                <a:cs typeface="Arial"/>
                <a:sym typeface="Arial"/>
              </a:rPr>
              <a:t>120</a:t>
            </a:r>
            <a:r>
              <a:rPr lang="en-US" sz="950">
                <a:solidFill>
                  <a:srgbClr val="A31515"/>
                </a:solidFill>
                <a:highlight>
                  <a:srgbClr val="FFFF00"/>
                </a:highlight>
                <a:latin typeface="Arial"/>
                <a:ea typeface="Arial"/>
                <a:cs typeface="Arial"/>
                <a:sym typeface="Arial"/>
              </a:rPr>
              <a:t> </a:t>
            </a:r>
            <a:r>
              <a:rPr lang="en-US" sz="950">
                <a:highlight>
                  <a:srgbClr val="FFFF00"/>
                </a:highlight>
                <a:latin typeface="Arial"/>
                <a:ea typeface="Arial"/>
                <a:cs typeface="Arial"/>
                <a:sym typeface="Arial"/>
              </a:rPr>
              <a:t>+</a:t>
            </a:r>
            <a:r>
              <a:rPr lang="en-US" sz="950">
                <a:solidFill>
                  <a:srgbClr val="A31515"/>
                </a:solidFill>
                <a:highlight>
                  <a:srgbClr val="FFFF00"/>
                </a:highlight>
                <a:latin typeface="Arial"/>
                <a:ea typeface="Arial"/>
                <a:cs typeface="Arial"/>
                <a:sym typeface="Arial"/>
              </a:rPr>
              <a:t> </a:t>
            </a:r>
            <a:r>
              <a:rPr lang="en-US" sz="950">
                <a:highlight>
                  <a:srgbClr val="FFFF00"/>
                </a:highlight>
                <a:latin typeface="Arial"/>
                <a:ea typeface="Arial"/>
                <a:cs typeface="Arial"/>
                <a:sym typeface="Arial"/>
              </a:rPr>
              <a:t>(</a:t>
            </a:r>
            <a:r>
              <a:rPr lang="en-US" sz="950">
                <a:solidFill>
                  <a:srgbClr val="880000"/>
                </a:solidFill>
                <a:highlight>
                  <a:srgbClr val="FFFF00"/>
                </a:highlight>
                <a:latin typeface="Arial"/>
                <a:ea typeface="Arial"/>
                <a:cs typeface="Arial"/>
                <a:sym typeface="Arial"/>
              </a:rPr>
              <a:t>ADC0_Read</a:t>
            </a:r>
            <a:r>
              <a:rPr lang="en-US" sz="950">
                <a:highlight>
                  <a:srgbClr val="FFFF00"/>
                </a:highlight>
                <a:latin typeface="Arial"/>
                <a:ea typeface="Arial"/>
                <a:cs typeface="Arial"/>
                <a:sym typeface="Arial"/>
              </a:rPr>
              <a:t>()/3.0);</a:t>
            </a:r>
            <a:endParaRPr sz="950">
              <a:highlight>
                <a:srgbClr val="FFFF00"/>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a:p>
        </p:txBody>
      </p:sp>
      <p:sp>
        <p:nvSpPr>
          <p:cNvPr id="865" name="Google Shape;865;p46"/>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Code for potentiometer</a:t>
            </a:r>
            <a:endParaRPr/>
          </a:p>
        </p:txBody>
      </p:sp>
      <p:sp>
        <p:nvSpPr>
          <p:cNvPr id="866" name="Google Shape;866;p46"/>
          <p:cNvSpPr txBox="1">
            <a:spLocks noGrp="1"/>
          </p:cNvSpPr>
          <p:nvPr>
            <p:ph type="body" idx="1"/>
          </p:nvPr>
        </p:nvSpPr>
        <p:spPr>
          <a:xfrm>
            <a:off x="4323075" y="3373650"/>
            <a:ext cx="4696500" cy="1521000"/>
          </a:xfrm>
          <a:prstGeom prst="rect">
            <a:avLst/>
          </a:prstGeom>
          <a:ln w="19050" cap="flat" cmpd="sng">
            <a:solidFill>
              <a:srgbClr val="000000"/>
            </a:solidFill>
            <a:prstDash val="solid"/>
            <a:round/>
            <a:headEnd type="none" w="sm" len="sm"/>
            <a:tailEnd type="none" w="sm" len="sm"/>
          </a:ln>
        </p:spPr>
        <p:txBody>
          <a:bodyPr spcFirstLastPara="1" wrap="square" lIns="45725" tIns="45725" rIns="45725" bIns="45725" anchor="t" anchorCtr="0">
            <a:noAutofit/>
          </a:bodyPr>
          <a:lstStyle/>
          <a:p>
            <a:pPr marL="0" lvl="0" indent="0" algn="l" rtl="0">
              <a:lnSpc>
                <a:spcPct val="100000"/>
              </a:lnSpc>
              <a:spcBef>
                <a:spcPts val="0"/>
              </a:spcBef>
              <a:spcAft>
                <a:spcPts val="0"/>
              </a:spcAft>
              <a:buNone/>
            </a:pPr>
            <a:r>
              <a:rPr lang="en-US" sz="950">
                <a:solidFill>
                  <a:srgbClr val="0000FF"/>
                </a:solidFill>
                <a:highlight>
                  <a:srgbClr val="FFFF00"/>
                </a:highlight>
                <a:latin typeface="Arial"/>
                <a:ea typeface="Arial"/>
                <a:cs typeface="Arial"/>
                <a:sym typeface="Arial"/>
              </a:rPr>
              <a:t>int</a:t>
            </a:r>
            <a:r>
              <a:rPr lang="en-US" sz="950">
                <a:solidFill>
                  <a:srgbClr val="A31515"/>
                </a:solidFill>
                <a:highlight>
                  <a:srgbClr val="FFFF00"/>
                </a:highlight>
                <a:latin typeface="Arial"/>
                <a:ea typeface="Arial"/>
                <a:cs typeface="Arial"/>
                <a:sym typeface="Arial"/>
              </a:rPr>
              <a:t> </a:t>
            </a:r>
            <a:r>
              <a:rPr lang="en-US" sz="950">
                <a:solidFill>
                  <a:srgbClr val="880000"/>
                </a:solidFill>
                <a:highlight>
                  <a:srgbClr val="FFFF00"/>
                </a:highlight>
                <a:latin typeface="Arial"/>
                <a:ea typeface="Arial"/>
                <a:cs typeface="Arial"/>
                <a:sym typeface="Arial"/>
              </a:rPr>
              <a:t>ADC0_Read</a:t>
            </a:r>
            <a:r>
              <a:rPr lang="en-US" sz="950">
                <a:highlight>
                  <a:srgbClr val="FFFF00"/>
                </a:highlight>
                <a:latin typeface="Arial"/>
                <a:ea typeface="Arial"/>
                <a:cs typeface="Arial"/>
                <a:sym typeface="Arial"/>
              </a:rPr>
              <a:t>()</a:t>
            </a:r>
            <a:endParaRPr sz="950">
              <a:highlight>
                <a:srgbClr val="FFFF00"/>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ADMUX</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REFS0</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Set ADC0 to read</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ADCSRA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ADSC</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Start ADC conversion</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Wait until end of conversion by polling ADC interrupt flag</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00FF"/>
                </a:solidFill>
                <a:highlight>
                  <a:srgbClr val="FFFFFF"/>
                </a:highlight>
                <a:latin typeface="Arial"/>
                <a:ea typeface="Arial"/>
                <a:cs typeface="Arial"/>
                <a:sym typeface="Arial"/>
              </a:rPr>
              <a:t>while</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000A0"/>
                </a:solidFill>
                <a:highlight>
                  <a:srgbClr val="FFFFFF"/>
                </a:highlight>
                <a:latin typeface="Arial"/>
                <a:ea typeface="Arial"/>
                <a:cs typeface="Arial"/>
                <a:sym typeface="Arial"/>
              </a:rPr>
              <a:t>ADCSRA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&amp;</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ADIF</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ADCSRA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(1&lt;&lt;</a:t>
            </a:r>
            <a:r>
              <a:rPr lang="en-US" sz="950">
                <a:solidFill>
                  <a:srgbClr val="A000A0"/>
                </a:solidFill>
                <a:highlight>
                  <a:srgbClr val="FFFFFF"/>
                </a:highlight>
                <a:latin typeface="Arial"/>
                <a:ea typeface="Arial"/>
                <a:cs typeface="Arial"/>
                <a:sym typeface="Arial"/>
              </a:rPr>
              <a:t>ADIF</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Clear interrupt flag</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i="1">
                <a:solidFill>
                  <a:srgbClr val="880000"/>
                </a:solidFill>
                <a:highlight>
                  <a:srgbClr val="FFFFFF"/>
                </a:highlight>
                <a:latin typeface="Arial"/>
                <a:ea typeface="Arial"/>
                <a:cs typeface="Arial"/>
                <a:sym typeface="Arial"/>
              </a:rPr>
              <a:t>_delay_ms</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Wait a little bit</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00FF"/>
                </a:solidFill>
                <a:highlight>
                  <a:srgbClr val="FFFFFF"/>
                </a:highlight>
                <a:latin typeface="Arial"/>
                <a:ea typeface="Arial"/>
                <a:cs typeface="Arial"/>
                <a:sym typeface="Arial"/>
              </a:rPr>
              <a:t>return</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ADCW</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Return ADC data register </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950">
              <a:solidFill>
                <a:srgbClr val="0000FF"/>
              </a:solidFill>
              <a:highlight>
                <a:srgbClr val="FFFFFF"/>
              </a:highlight>
              <a:latin typeface="Arial"/>
              <a:ea typeface="Arial"/>
              <a:cs typeface="Arial"/>
              <a:sym typeface="Arial"/>
            </a:endParaRPr>
          </a:p>
        </p:txBody>
      </p:sp>
      <p:cxnSp>
        <p:nvCxnSpPr>
          <p:cNvPr id="867" name="Google Shape;867;p46"/>
          <p:cNvCxnSpPr/>
          <p:nvPr/>
        </p:nvCxnSpPr>
        <p:spPr>
          <a:xfrm flipH="1">
            <a:off x="925275" y="1511900"/>
            <a:ext cx="3404100" cy="490500"/>
          </a:xfrm>
          <a:prstGeom prst="straightConnector1">
            <a:avLst/>
          </a:prstGeom>
          <a:noFill/>
          <a:ln w="19050" cap="flat" cmpd="sng">
            <a:solidFill>
              <a:schemeClr val="dk2"/>
            </a:solidFill>
            <a:prstDash val="solid"/>
            <a:round/>
            <a:headEnd type="none" w="med" len="med"/>
            <a:tailEnd type="triangle" w="med" len="med"/>
          </a:ln>
        </p:spPr>
      </p:cxnSp>
      <p:cxnSp>
        <p:nvCxnSpPr>
          <p:cNvPr id="868" name="Google Shape;868;p46"/>
          <p:cNvCxnSpPr/>
          <p:nvPr/>
        </p:nvCxnSpPr>
        <p:spPr>
          <a:xfrm flipH="1">
            <a:off x="2797575" y="3488925"/>
            <a:ext cx="1525500" cy="543900"/>
          </a:xfrm>
          <a:prstGeom prst="straightConnector1">
            <a:avLst/>
          </a:prstGeom>
          <a:noFill/>
          <a:ln w="19050" cap="flat" cmpd="sng">
            <a:solidFill>
              <a:schemeClr val="dk2"/>
            </a:solidFill>
            <a:prstDash val="solid"/>
            <a:round/>
            <a:headEnd type="none" w="med" len="med"/>
            <a:tailEnd type="triangle" w="med" len="med"/>
          </a:ln>
        </p:spPr>
      </p:cxnSp>
      <p:sp>
        <p:nvSpPr>
          <p:cNvPr id="869" name="Google Shape;869;p46"/>
          <p:cNvSpPr txBox="1">
            <a:spLocks noGrp="1"/>
          </p:cNvSpPr>
          <p:nvPr>
            <p:ph type="body" idx="1"/>
          </p:nvPr>
        </p:nvSpPr>
        <p:spPr>
          <a:xfrm>
            <a:off x="4323075" y="1405125"/>
            <a:ext cx="4696500" cy="1242900"/>
          </a:xfrm>
          <a:prstGeom prst="rect">
            <a:avLst/>
          </a:prstGeom>
          <a:ln w="19050" cap="flat" cmpd="sng">
            <a:solidFill>
              <a:srgbClr val="000000"/>
            </a:solidFill>
            <a:prstDash val="solid"/>
            <a:round/>
            <a:headEnd type="none" w="sm" len="sm"/>
            <a:tailEnd type="none" w="sm" len="sm"/>
          </a:ln>
        </p:spPr>
        <p:txBody>
          <a:bodyPr spcFirstLastPara="1" wrap="square" lIns="45725" tIns="45725" rIns="45725" bIns="45725" anchor="t" anchorCtr="0">
            <a:noAutofit/>
          </a:bodyPr>
          <a:lstStyle/>
          <a:p>
            <a:pPr marL="0" lvl="0" indent="0" algn="l" rtl="0">
              <a:lnSpc>
                <a:spcPct val="100000"/>
              </a:lnSpc>
              <a:spcBef>
                <a:spcPts val="0"/>
              </a:spcBef>
              <a:spcAft>
                <a:spcPts val="0"/>
              </a:spcAft>
              <a:buNone/>
            </a:pPr>
            <a:r>
              <a:rPr lang="en-US" sz="950">
                <a:solidFill>
                  <a:srgbClr val="0000FF"/>
                </a:solidFill>
                <a:highlight>
                  <a:srgbClr val="FFFF00"/>
                </a:highlight>
                <a:latin typeface="Arial"/>
                <a:ea typeface="Arial"/>
                <a:cs typeface="Arial"/>
                <a:sym typeface="Arial"/>
              </a:rPr>
              <a:t>void</a:t>
            </a:r>
            <a:r>
              <a:rPr lang="en-US" sz="950">
                <a:solidFill>
                  <a:srgbClr val="A31515"/>
                </a:solidFill>
                <a:highlight>
                  <a:srgbClr val="FFFF00"/>
                </a:highlight>
                <a:latin typeface="Arial"/>
                <a:ea typeface="Arial"/>
                <a:cs typeface="Arial"/>
                <a:sym typeface="Arial"/>
              </a:rPr>
              <a:t> </a:t>
            </a:r>
            <a:r>
              <a:rPr lang="en-US" sz="950">
                <a:solidFill>
                  <a:srgbClr val="880000"/>
                </a:solidFill>
                <a:highlight>
                  <a:srgbClr val="FFFF00"/>
                </a:highlight>
                <a:latin typeface="Arial"/>
                <a:ea typeface="Arial"/>
                <a:cs typeface="Arial"/>
                <a:sym typeface="Arial"/>
              </a:rPr>
              <a:t>ADC_Init</a:t>
            </a:r>
            <a:r>
              <a:rPr lang="en-US" sz="950">
                <a:highlight>
                  <a:srgbClr val="FFFF00"/>
                </a:highlight>
                <a:latin typeface="Arial"/>
                <a:ea typeface="Arial"/>
                <a:cs typeface="Arial"/>
                <a:sym typeface="Arial"/>
              </a:rPr>
              <a:t>()</a:t>
            </a:r>
            <a:r>
              <a:rPr lang="en-US" sz="950">
                <a:solidFill>
                  <a:srgbClr val="A31515"/>
                </a:solidFill>
                <a:highlight>
                  <a:srgbClr val="FFFF00"/>
                </a:highlight>
                <a:latin typeface="Arial"/>
                <a:ea typeface="Arial"/>
                <a:cs typeface="Arial"/>
                <a:sym typeface="Arial"/>
              </a:rPr>
              <a:t> </a:t>
            </a:r>
            <a:r>
              <a:rPr lang="en-US" sz="950">
                <a:solidFill>
                  <a:srgbClr val="A31515"/>
                </a:solidFill>
                <a:highlight>
                  <a:srgbClr val="FFFFFF"/>
                </a:highlight>
                <a:latin typeface="Arial"/>
                <a:ea typeface="Arial"/>
                <a:cs typeface="Arial"/>
                <a:sym typeface="Arial"/>
              </a:rPr>
              <a:t> 	</a:t>
            </a:r>
            <a:endParaRPr sz="950">
              <a:solidFill>
                <a:srgbClr val="A31515"/>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DDRC</a:t>
            </a:r>
            <a:r>
              <a:rPr lang="en-US" sz="950">
                <a:highlight>
                  <a:srgbClr val="FFFFFF"/>
                </a:highlight>
                <a:latin typeface="Arial"/>
                <a:ea typeface="Arial"/>
                <a:cs typeface="Arial"/>
                <a:sym typeface="Arial"/>
              </a:rPr>
              <a:t>=0x00;</a:t>
            </a: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//Make ADC port as input</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Enable ADC, with freq/128 now 2</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ADCSRA</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ADEN</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ADPS2</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ADPS1</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ADPS0</a:t>
            </a: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008000"/>
                </a:solidFill>
                <a:highlight>
                  <a:srgbClr val="FFFFFF"/>
                </a:highlight>
                <a:latin typeface="Arial"/>
                <a:ea typeface="Arial"/>
                <a:cs typeface="Arial"/>
                <a:sym typeface="Arial"/>
              </a:rPr>
              <a:t>// AVcc as Reference voltage, ADC0 as input</a:t>
            </a:r>
            <a:endParaRPr sz="950">
              <a:solidFill>
                <a:srgbClr val="008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ADMUX</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(1</a:t>
            </a:r>
            <a:r>
              <a:rPr lang="en-US" sz="950">
                <a:solidFill>
                  <a:srgbClr val="A31515"/>
                </a:solidFill>
                <a:highlight>
                  <a:srgbClr val="FFFFFF"/>
                </a:highlight>
                <a:latin typeface="Arial"/>
                <a:ea typeface="Arial"/>
                <a:cs typeface="Arial"/>
                <a:sym typeface="Arial"/>
              </a:rPr>
              <a:t> </a:t>
            </a:r>
            <a:r>
              <a:rPr lang="en-US" sz="950">
                <a:highlight>
                  <a:srgbClr val="FFFFFF"/>
                </a:highlight>
                <a:latin typeface="Arial"/>
                <a:ea typeface="Arial"/>
                <a:cs typeface="Arial"/>
                <a:sym typeface="Arial"/>
              </a:rPr>
              <a:t>&lt;&lt;</a:t>
            </a:r>
            <a:r>
              <a:rPr lang="en-US" sz="950">
                <a:solidFill>
                  <a:srgbClr val="A31515"/>
                </a:solidFill>
                <a:highlight>
                  <a:srgbClr val="FFFFFF"/>
                </a:highlight>
                <a:latin typeface="Arial"/>
                <a:ea typeface="Arial"/>
                <a:cs typeface="Arial"/>
                <a:sym typeface="Arial"/>
              </a:rPr>
              <a:t> </a:t>
            </a:r>
            <a:r>
              <a:rPr lang="en-US" sz="950">
                <a:solidFill>
                  <a:srgbClr val="A000A0"/>
                </a:solidFill>
                <a:highlight>
                  <a:srgbClr val="FFFFFF"/>
                </a:highlight>
                <a:latin typeface="Arial"/>
                <a:ea typeface="Arial"/>
                <a:cs typeface="Arial"/>
                <a:sym typeface="Arial"/>
              </a:rPr>
              <a:t>REFS0</a:t>
            </a:r>
            <a:r>
              <a:rPr lang="en-US" sz="950">
                <a:highlight>
                  <a:srgbClr val="FFFFFF"/>
                </a:highlight>
                <a:latin typeface="Arial"/>
                <a:ea typeface="Arial"/>
                <a:cs typeface="Arial"/>
                <a:sym typeface="Arial"/>
              </a:rPr>
              <a:t>);</a:t>
            </a:r>
            <a:r>
              <a:rPr lang="en-US" sz="950">
                <a:solidFill>
                  <a:srgbClr val="A31515"/>
                </a:solidFill>
                <a:highlight>
                  <a:srgbClr val="FFFFFF"/>
                </a:highlight>
                <a:latin typeface="Arial"/>
                <a:ea typeface="Arial"/>
                <a:cs typeface="Arial"/>
                <a:sym typeface="Arial"/>
              </a:rPr>
              <a:t>         	</a:t>
            </a:r>
            <a:endParaRPr sz="950">
              <a:solidFill>
                <a:srgbClr val="A31515"/>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a:t>
            </a:r>
            <a:endParaRPr sz="950">
              <a:highlight>
                <a:srgbClr val="FFFFFF"/>
              </a:highlight>
              <a:latin typeface="Arial"/>
              <a:ea typeface="Arial"/>
              <a:cs typeface="Arial"/>
              <a:sym typeface="Arial"/>
            </a:endParaRPr>
          </a:p>
          <a:p>
            <a:pPr marL="0" lvl="0" indent="0" algn="l" rtl="0">
              <a:lnSpc>
                <a:spcPct val="100000"/>
              </a:lnSpc>
              <a:spcBef>
                <a:spcPts val="0"/>
              </a:spcBef>
              <a:spcAft>
                <a:spcPts val="0"/>
              </a:spcAft>
              <a:buNone/>
            </a:pPr>
            <a:r>
              <a:rPr lang="en-US" sz="950">
                <a:highlight>
                  <a:srgbClr val="FFFFFF"/>
                </a:highlight>
                <a:latin typeface="Arial"/>
                <a:ea typeface="Arial"/>
                <a:cs typeface="Arial"/>
                <a:sym typeface="Arial"/>
              </a:rPr>
              <a:t> </a:t>
            </a:r>
            <a:endParaRPr sz="950">
              <a:solidFill>
                <a:srgbClr val="0000FF"/>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28" name="Google Shape;628;p2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29</a:t>
            </a:fld>
            <a:r>
              <a:rPr lang="en-US"/>
              <a:t>/30</a:t>
            </a:r>
            <a:endParaRPr/>
          </a:p>
        </p:txBody>
      </p:sp>
      <p:sp>
        <p:nvSpPr>
          <p:cNvPr id="630" name="Google Shape;630;p21"/>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indent="0">
              <a:buNone/>
            </a:pPr>
            <a:r>
              <a:rPr lang="en-US" dirty="0"/>
              <a:t>See GitHub video titled “</a:t>
            </a:r>
            <a:r>
              <a:rPr lang="en-US"/>
              <a:t>motor_adc”</a:t>
            </a:r>
            <a:endParaRPr dirty="0"/>
          </a:p>
        </p:txBody>
      </p:sp>
      <p:sp>
        <p:nvSpPr>
          <p:cNvPr id="631" name="Google Shape;631;p21"/>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dirty="0" smtClean="0"/>
              <a:t>video</a:t>
            </a:r>
            <a:endParaRPr dirty="0"/>
          </a:p>
        </p:txBody>
      </p:sp>
    </p:spTree>
    <p:extLst>
      <p:ext uri="{BB962C8B-B14F-4D97-AF65-F5344CB8AC3E}">
        <p14:creationId xmlns:p14="http://schemas.microsoft.com/office/powerpoint/2010/main" val="2022584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28" name="Google Shape;628;p2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3</a:t>
            </a:fld>
            <a:r>
              <a:rPr lang="en-US"/>
              <a:t>/30</a:t>
            </a:r>
            <a:endParaRPr/>
          </a:p>
        </p:txBody>
      </p:sp>
      <p:sp>
        <p:nvSpPr>
          <p:cNvPr id="630" name="Google Shape;630;p21"/>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indent="0">
              <a:buNone/>
            </a:pPr>
            <a:r>
              <a:rPr lang="en-US" dirty="0"/>
              <a:t>See GitHub video titled “</a:t>
            </a:r>
            <a:r>
              <a:rPr lang="en-US" dirty="0" err="1"/>
              <a:t>bldc_motor_close</a:t>
            </a:r>
            <a:r>
              <a:rPr lang="en-US" dirty="0"/>
              <a:t>”</a:t>
            </a:r>
            <a:endParaRPr dirty="0"/>
          </a:p>
        </p:txBody>
      </p:sp>
      <p:sp>
        <p:nvSpPr>
          <p:cNvPr id="631" name="Google Shape;631;p21"/>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dirty="0" smtClean="0"/>
              <a:t>video</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9"/>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891" name="Google Shape;891;p49"/>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r>
              <a:rPr lang="en-US"/>
              <a:t>/30</a:t>
            </a:r>
            <a:endParaRPr/>
          </a:p>
        </p:txBody>
      </p:sp>
      <p:sp>
        <p:nvSpPr>
          <p:cNvPr id="892" name="Google Shape;892;p49"/>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AutoNum type="arabicPeriod"/>
            </a:pPr>
            <a:r>
              <a:rPr lang="en-US"/>
              <a:t>Why use a BLDC Motor?</a:t>
            </a:r>
            <a:endParaRPr/>
          </a:p>
          <a:p>
            <a:pPr marL="457200" lvl="0" indent="-381000" algn="l" rtl="0">
              <a:spcBef>
                <a:spcPts val="0"/>
              </a:spcBef>
              <a:spcAft>
                <a:spcPts val="0"/>
              </a:spcAft>
              <a:buSzPts val="2400"/>
              <a:buAutoNum type="arabicPeriod"/>
            </a:pPr>
            <a:r>
              <a:rPr lang="en-US"/>
              <a:t>How expensive is BLDC Motor &amp; ESC?</a:t>
            </a:r>
            <a:endParaRPr/>
          </a:p>
          <a:p>
            <a:pPr marL="457200" lvl="0" indent="-381000" algn="l" rtl="0">
              <a:spcBef>
                <a:spcPts val="0"/>
              </a:spcBef>
              <a:spcAft>
                <a:spcPts val="0"/>
              </a:spcAft>
              <a:buSzPts val="2400"/>
              <a:buAutoNum type="arabicPeriod"/>
            </a:pPr>
            <a:r>
              <a:rPr lang="en-US"/>
              <a:t>How Heavy/Big can a BLDC Motor be?</a:t>
            </a:r>
            <a:endParaRPr/>
          </a:p>
          <a:p>
            <a:pPr marL="457200" lvl="0" indent="-381000" algn="l" rtl="0">
              <a:spcBef>
                <a:spcPts val="0"/>
              </a:spcBef>
              <a:spcAft>
                <a:spcPts val="0"/>
              </a:spcAft>
              <a:buSzPts val="2400"/>
              <a:buAutoNum type="arabicPeriod"/>
            </a:pPr>
            <a:r>
              <a:rPr lang="en-US"/>
              <a:t>How do you activate each phase in a BLDC Motor?</a:t>
            </a:r>
            <a:endParaRPr/>
          </a:p>
          <a:p>
            <a:pPr marL="457200" lvl="0" indent="-381000" algn="l" rtl="0">
              <a:spcBef>
                <a:spcPts val="0"/>
              </a:spcBef>
              <a:spcAft>
                <a:spcPts val="0"/>
              </a:spcAft>
              <a:buSzPts val="2400"/>
              <a:buAutoNum type="arabicPeriod"/>
            </a:pPr>
            <a:r>
              <a:rPr lang="en-US"/>
              <a:t>What should be inputted into ESC?</a:t>
            </a:r>
            <a:endParaRPr/>
          </a:p>
        </p:txBody>
      </p:sp>
      <p:sp>
        <p:nvSpPr>
          <p:cNvPr id="893" name="Google Shape;893;p49"/>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Quiz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0"/>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31</a:t>
            </a:fld>
            <a:r>
              <a:rPr lang="en-US"/>
              <a:t>/30</a:t>
            </a:r>
            <a:endParaRPr/>
          </a:p>
        </p:txBody>
      </p:sp>
      <p:sp>
        <p:nvSpPr>
          <p:cNvPr id="899" name="Google Shape;899;p50"/>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900" name="Google Shape;900;p50"/>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228600" lvl="0" indent="-228600" algn="l" rtl="0">
              <a:spcBef>
                <a:spcPts val="0"/>
              </a:spcBef>
              <a:spcAft>
                <a:spcPts val="0"/>
              </a:spcAft>
              <a:buSzPts val="1800"/>
              <a:buChar char="●"/>
            </a:pPr>
            <a:r>
              <a:rPr lang="en-US" sz="1800" u="sng">
                <a:solidFill>
                  <a:schemeClr val="hlink"/>
                </a:solidFill>
                <a:hlinkClick r:id="rId3"/>
              </a:rPr>
              <a:t>en.wikipedia.org/wiki/Brushless_DC_electric_motor</a:t>
            </a:r>
            <a:endParaRPr sz="1800"/>
          </a:p>
          <a:p>
            <a:pPr marL="228600" lvl="0" indent="-228600" algn="l" rtl="0">
              <a:spcBef>
                <a:spcPts val="0"/>
              </a:spcBef>
              <a:spcAft>
                <a:spcPts val="0"/>
              </a:spcAft>
              <a:buSzPts val="1800"/>
              <a:buChar char="●"/>
            </a:pPr>
            <a:r>
              <a:rPr lang="en-US" sz="1800" u="sng">
                <a:solidFill>
                  <a:schemeClr val="hlink"/>
                </a:solidFill>
                <a:hlinkClick r:id="rId4"/>
              </a:rPr>
              <a:t>https://howtomechatronics.com/how-it-works/how-servo-motors-work-how-to-control-servos-using-arduino/</a:t>
            </a:r>
            <a:endParaRPr sz="1800"/>
          </a:p>
          <a:p>
            <a:pPr marL="228600" lvl="0" indent="-228600" algn="l" rtl="0">
              <a:spcBef>
                <a:spcPts val="0"/>
              </a:spcBef>
              <a:spcAft>
                <a:spcPts val="0"/>
              </a:spcAft>
              <a:buSzPts val="1800"/>
              <a:buChar char="●"/>
            </a:pPr>
            <a:r>
              <a:rPr lang="en-US" sz="1800" u="sng">
                <a:solidFill>
                  <a:schemeClr val="hlink"/>
                </a:solidFill>
                <a:hlinkClick r:id="rId5"/>
              </a:rPr>
              <a:t>https://www.electronicwings.com/avr-atmega/servo-motor-interfacing-with-atmega16</a:t>
            </a:r>
            <a:endParaRPr sz="1800"/>
          </a:p>
          <a:p>
            <a:pPr marL="228600" lvl="0" indent="-228600" algn="l" rtl="0">
              <a:spcBef>
                <a:spcPts val="0"/>
              </a:spcBef>
              <a:spcAft>
                <a:spcPts val="0"/>
              </a:spcAft>
              <a:buSzPts val="1800"/>
              <a:buChar char="●"/>
            </a:pPr>
            <a:r>
              <a:rPr lang="en-US" sz="1800"/>
              <a:t>Jeremy Fielding’s Youtube Video on DC motors</a:t>
            </a:r>
            <a:endParaRPr sz="1800"/>
          </a:p>
          <a:p>
            <a:pPr marL="228600" lvl="0" indent="-228600" algn="l" rtl="0">
              <a:spcBef>
                <a:spcPts val="0"/>
              </a:spcBef>
              <a:spcAft>
                <a:spcPts val="0"/>
              </a:spcAft>
              <a:buSzPts val="1800"/>
              <a:buChar char="●"/>
            </a:pPr>
            <a:r>
              <a:rPr lang="en-US" sz="1800"/>
              <a:t>Datasheets</a:t>
            </a:r>
            <a:endParaRPr sz="1800"/>
          </a:p>
          <a:p>
            <a:pPr marL="457200" lvl="1" indent="-228600" algn="l" rtl="0">
              <a:spcBef>
                <a:spcPts val="0"/>
              </a:spcBef>
              <a:spcAft>
                <a:spcPts val="0"/>
              </a:spcAft>
              <a:buSzPts val="1800"/>
              <a:buChar char="○"/>
            </a:pPr>
            <a:r>
              <a:rPr lang="en-US" sz="1800"/>
              <a:t>dji ESC 30A opto</a:t>
            </a:r>
            <a:endParaRPr sz="1800"/>
          </a:p>
          <a:p>
            <a:pPr marL="457200" lvl="1" indent="-228600" algn="l" rtl="0">
              <a:spcBef>
                <a:spcPts val="0"/>
              </a:spcBef>
              <a:spcAft>
                <a:spcPts val="0"/>
              </a:spcAft>
              <a:buSzPts val="1800"/>
              <a:buChar char="○"/>
            </a:pPr>
            <a:r>
              <a:rPr lang="en-US" sz="1800"/>
              <a:t>dji 2212 920KV Brushless Motor</a:t>
            </a:r>
            <a:endParaRPr sz="1800"/>
          </a:p>
          <a:p>
            <a:pPr marL="457200" lvl="1" indent="-228600" algn="l" rtl="0">
              <a:spcBef>
                <a:spcPts val="0"/>
              </a:spcBef>
              <a:spcAft>
                <a:spcPts val="0"/>
              </a:spcAft>
              <a:buSzPts val="1800"/>
              <a:buChar char="○"/>
            </a:pPr>
            <a:r>
              <a:rPr lang="en-US" sz="1800"/>
              <a:t>ATMega328P</a:t>
            </a:r>
            <a:endParaRPr sz="1800"/>
          </a:p>
          <a:p>
            <a:pPr marL="228600" lvl="0" indent="-228600" algn="l" rtl="0">
              <a:spcBef>
                <a:spcPts val="0"/>
              </a:spcBef>
              <a:spcAft>
                <a:spcPts val="0"/>
              </a:spcAft>
              <a:buSzPts val="1800"/>
              <a:buChar char="●"/>
            </a:pPr>
            <a:r>
              <a:rPr lang="en-US" sz="1800" u="sng">
                <a:solidFill>
                  <a:schemeClr val="hlink"/>
                </a:solidFill>
                <a:hlinkClick r:id="rId6"/>
              </a:rPr>
              <a:t>https://www.kdedirect.com/blogs/news/6-industry-applications-brushless-motors</a:t>
            </a:r>
            <a:endParaRPr sz="1800"/>
          </a:p>
        </p:txBody>
      </p:sp>
      <p:sp>
        <p:nvSpPr>
          <p:cNvPr id="901" name="Google Shape;901;p50"/>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REFERENCES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32</a:t>
            </a:fld>
            <a:r>
              <a:rPr lang="en-US"/>
              <a:t>/30</a:t>
            </a:r>
            <a:endParaRPr/>
          </a:p>
        </p:txBody>
      </p:sp>
      <p:sp>
        <p:nvSpPr>
          <p:cNvPr id="907" name="Google Shape;907;p5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908" name="Google Shape;908;p51"/>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a:t>Appendix A Chp. 16 Diagrams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52"/>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r>
              <a:rPr lang="en-US"/>
              <a:t>/30</a:t>
            </a:r>
            <a:endParaRPr/>
          </a:p>
        </p:txBody>
      </p:sp>
      <p:sp>
        <p:nvSpPr>
          <p:cNvPr id="914" name="Google Shape;914;p52"/>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15" name="Google Shape;915;p52"/>
          <p:cNvPicPr preferRelativeResize="0"/>
          <p:nvPr/>
        </p:nvPicPr>
        <p:blipFill>
          <a:blip r:embed="rId3">
            <a:alphaModFix/>
          </a:blip>
          <a:stretch>
            <a:fillRect/>
          </a:stretch>
        </p:blipFill>
        <p:spPr>
          <a:xfrm>
            <a:off x="1713925" y="67675"/>
            <a:ext cx="5716142"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3"/>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r>
              <a:rPr lang="en-US"/>
              <a:t>/30</a:t>
            </a:r>
            <a:endParaRPr/>
          </a:p>
        </p:txBody>
      </p:sp>
      <p:sp>
        <p:nvSpPr>
          <p:cNvPr id="921" name="Google Shape;921;p53"/>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22" name="Google Shape;922;p53"/>
          <p:cNvPicPr preferRelativeResize="0"/>
          <p:nvPr/>
        </p:nvPicPr>
        <p:blipFill>
          <a:blip r:embed="rId3">
            <a:alphaModFix/>
          </a:blip>
          <a:stretch>
            <a:fillRect/>
          </a:stretch>
        </p:blipFill>
        <p:spPr>
          <a:xfrm>
            <a:off x="587288" y="0"/>
            <a:ext cx="7969426" cy="4862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4"/>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35</a:t>
            </a:fld>
            <a:r>
              <a:rPr lang="en-US"/>
              <a:t>/30</a:t>
            </a:r>
            <a:endParaRPr/>
          </a:p>
        </p:txBody>
      </p:sp>
      <p:sp>
        <p:nvSpPr>
          <p:cNvPr id="928" name="Google Shape;928;p54"/>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29" name="Google Shape;929;p54"/>
          <p:cNvPicPr preferRelativeResize="0"/>
          <p:nvPr/>
        </p:nvPicPr>
        <p:blipFill>
          <a:blip r:embed="rId3">
            <a:alphaModFix/>
          </a:blip>
          <a:stretch>
            <a:fillRect/>
          </a:stretch>
        </p:blipFill>
        <p:spPr>
          <a:xfrm>
            <a:off x="723038" y="0"/>
            <a:ext cx="7697934"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5"/>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36</a:t>
            </a:fld>
            <a:r>
              <a:rPr lang="en-US"/>
              <a:t>/30</a:t>
            </a:r>
            <a:endParaRPr/>
          </a:p>
        </p:txBody>
      </p:sp>
      <p:sp>
        <p:nvSpPr>
          <p:cNvPr id="935" name="Google Shape;935;p55"/>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36" name="Google Shape;936;p55"/>
          <p:cNvPicPr preferRelativeResize="0"/>
          <p:nvPr/>
        </p:nvPicPr>
        <p:blipFill>
          <a:blip r:embed="rId3">
            <a:alphaModFix/>
          </a:blip>
          <a:stretch>
            <a:fillRect/>
          </a:stretch>
        </p:blipFill>
        <p:spPr>
          <a:xfrm>
            <a:off x="152400" y="610425"/>
            <a:ext cx="8839201" cy="39226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6"/>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37</a:t>
            </a:fld>
            <a:r>
              <a:rPr lang="en-US"/>
              <a:t>/30</a:t>
            </a:r>
            <a:endParaRPr/>
          </a:p>
        </p:txBody>
      </p:sp>
      <p:sp>
        <p:nvSpPr>
          <p:cNvPr id="942" name="Google Shape;942;p56"/>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943" name="Google Shape;943;p56"/>
          <p:cNvSpPr txBox="1"/>
          <p:nvPr/>
        </p:nvSpPr>
        <p:spPr>
          <a:xfrm>
            <a:off x="0" y="0"/>
            <a:ext cx="9144000" cy="48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16.9.3 Fast PWM Mode (Summary)</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Due to the single-slope operation, the operating frequency of the fast PWM mode can be twice as high as the phase correct and phase and frequency correct PWM modes that use dual-slope operation. This high frequency makes the fast PWM mode well suited for power regulation, rectification, and DAC applications. High frequency allows physically small sized external components (coils, capacitors), hence reduces total system cost.</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The PWM resolution for fast PWM can be fixed to 8-, 9-, or 10-bit, or defined by either ICR1 or OCR1A. The minimum resolution allowed is 2-bit (ICR1 or OCR1A set to 0x0003), and the maximum resolution is 16-bit (ICR1 or OCR1A set to MAX). </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In fast PWM mode the counter is incremented until the counter value matches either one of the fixed values 0x00FF, 0x01FF, or 0x03FF (WGM13:0 = 5, 6, or 7), the value in ICR1 (WGM13:0 = 14), or the value in OCR1A (WGM13:0 = 15). The counter is then cleared at the following timer clock cycle.</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In addition the OC1A or ICF1 Flag is set at the same timer clock cycle as TOV1 is set when either OCR1A or ICR1 is used for defining the TOP value. If one of the interrupts are enabled, the interrupt handler routine can be used for updating the TOP and compare values.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When changing the TOP value the program must ensure that the new TOP value is higher or equal to the value of all of the Compare Registers. If the TOP value is lower than any of the Compare Registers, a compare match will never occur between the TCNT1 and the OCR1x. Note that when using fixed TOP values the unused bits are masked to zero when any of the OCR1x Registers are written.</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The procedure for updating ICR1 differs from updating OCR1A when used for defining the TOP value. The ICR1 Register is not double buffered. This means that if ICR1 is changed to a low value when the counter is running with none or a low prescaler value, there is a risk that the new ICR1 value written is lower than the current value of TCNT1. The result will then be that the counter will miss the compare match at the TOP value. The counter will then have to count to the MAX value (0xFFFF) and wrap around starting at 0x0000 before the compare match can occur. The OCR1A Register however, is double buffered. This feature allows the OCR1A I/O location to be written anytime. When the OCR1A I/O location is written the value written will be put into the OCR1A Buffer Register. The OCR1A Compare Register will then be updated with the value in the Buffer Register at the next timer clock cycle the TCNT1 matches TOP. The update is done at the same timer clock cycle as the TCNT1 is cleared and the TOV1 Flag is set.</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Using the ICR1 Register for defining TOP works well when using fixed TOP values. By using ICR1, the OCR1A Register is free to be used for generating a PWM output on OC1A. However, if the base PWM frequency is actively changed (by changing the TOP value), using the OCR1A as TOP is clearly a better choice due to its double buffer feature.</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US" sz="900"/>
              <a:t>The extreme values for the OCR1x Register represents special cases when generating a PWM waveform output in the fast PWM mode. If the OCR1x is set equal to BOTTOM (0x0000) the output will be a narrow spike for each TOP+1 timer clock cycle. Setting the OCR1x equal to TOP will result in a constant high or low output (depending on the polarity of the output set by the COM1x1:0 bits.)</a:t>
            </a:r>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7"/>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r>
              <a:rPr lang="en-US"/>
              <a:t>/30</a:t>
            </a:r>
            <a:endParaRPr/>
          </a:p>
        </p:txBody>
      </p:sp>
      <p:sp>
        <p:nvSpPr>
          <p:cNvPr id="949" name="Google Shape;949;p57"/>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50" name="Google Shape;950;p57"/>
          <p:cNvPicPr preferRelativeResize="0"/>
          <p:nvPr/>
        </p:nvPicPr>
        <p:blipFill>
          <a:blip r:embed="rId3">
            <a:alphaModFix/>
          </a:blip>
          <a:stretch>
            <a:fillRect/>
          </a:stretch>
        </p:blipFill>
        <p:spPr>
          <a:xfrm>
            <a:off x="152400" y="444525"/>
            <a:ext cx="8839199" cy="42544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8"/>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39</a:t>
            </a:fld>
            <a:r>
              <a:rPr lang="en-US"/>
              <a:t>/30</a:t>
            </a:r>
            <a:endParaRPr/>
          </a:p>
        </p:txBody>
      </p:sp>
      <p:sp>
        <p:nvSpPr>
          <p:cNvPr id="956" name="Google Shape;956;p58"/>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957" name="Google Shape;957;p58"/>
          <p:cNvSpPr txBox="1">
            <a:spLocks noGrp="1"/>
          </p:cNvSpPr>
          <p:nvPr>
            <p:ph type="title"/>
          </p:nvPr>
        </p:nvSpPr>
        <p:spPr>
          <a:xfrm>
            <a:off x="148000" y="2056200"/>
            <a:ext cx="8665800" cy="708600"/>
          </a:xfrm>
          <a:prstGeom prst="rect">
            <a:avLst/>
          </a:prstGeom>
        </p:spPr>
        <p:txBody>
          <a:bodyPr spcFirstLastPara="1" wrap="square" lIns="45725" tIns="45725" rIns="45725" bIns="45725" anchor="ctr" anchorCtr="0">
            <a:noAutofit/>
          </a:bodyPr>
          <a:lstStyle/>
          <a:p>
            <a:pPr marL="0" lvl="0" indent="0" algn="ctr" rtl="0">
              <a:spcBef>
                <a:spcPts val="0"/>
              </a:spcBef>
              <a:spcAft>
                <a:spcPts val="0"/>
              </a:spcAft>
              <a:buNone/>
            </a:pPr>
            <a:r>
              <a:rPr lang="en-US"/>
              <a:t>Appendix B Chp. 24 Diagrams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2"/>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37" name="Google Shape;637;p22"/>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4</a:t>
            </a:fld>
            <a:r>
              <a:rPr lang="en-US"/>
              <a:t>/30</a:t>
            </a:r>
            <a:endParaRPr/>
          </a:p>
        </p:txBody>
      </p:sp>
      <p:sp>
        <p:nvSpPr>
          <p:cNvPr id="638" name="Google Shape;638;p22"/>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Modern alternative to brushed DC Motors (est. 1830s)</a:t>
            </a:r>
            <a:endParaRPr/>
          </a:p>
          <a:p>
            <a:pPr marL="914400" lvl="1" indent="-381000" algn="l" rtl="0">
              <a:spcBef>
                <a:spcPts val="0"/>
              </a:spcBef>
              <a:spcAft>
                <a:spcPts val="0"/>
              </a:spcAft>
              <a:buSzPts val="2400"/>
              <a:buChar char="○"/>
            </a:pPr>
            <a:r>
              <a:rPr lang="en-US"/>
              <a:t>1970s semiconductor electronics replaced commutators.</a:t>
            </a:r>
            <a:endParaRPr/>
          </a:p>
          <a:p>
            <a:pPr marL="1371600" lvl="2" indent="-381000" algn="l" rtl="0">
              <a:spcBef>
                <a:spcPts val="0"/>
              </a:spcBef>
              <a:spcAft>
                <a:spcPts val="0"/>
              </a:spcAft>
              <a:buSzPts val="2400"/>
              <a:buChar char="■"/>
            </a:pPr>
            <a:r>
              <a:rPr lang="en-US"/>
              <a:t>ex) MOSFETs</a:t>
            </a:r>
            <a:endParaRPr/>
          </a:p>
        </p:txBody>
      </p:sp>
      <p:sp>
        <p:nvSpPr>
          <p:cNvPr id="639" name="Google Shape;639;p22"/>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Why bother?</a:t>
            </a:r>
            <a:endParaRPr/>
          </a:p>
        </p:txBody>
      </p:sp>
      <p:sp>
        <p:nvSpPr>
          <p:cNvPr id="640" name="Google Shape;640;p22"/>
          <p:cNvSpPr txBox="1"/>
          <p:nvPr/>
        </p:nvSpPr>
        <p:spPr>
          <a:xfrm>
            <a:off x="4794050" y="4890900"/>
            <a:ext cx="39180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000" u="sng">
                <a:solidFill>
                  <a:schemeClr val="hlink"/>
                </a:solidFill>
                <a:latin typeface="Montserrat"/>
                <a:ea typeface="Montserrat"/>
                <a:cs typeface="Montserrat"/>
                <a:sym typeface="Montserrat"/>
                <a:hlinkClick r:id="rId3"/>
              </a:rPr>
              <a:t>en.wikipedia.org/wiki/Brushless_DC_electric_motor</a:t>
            </a:r>
            <a:endParaRPr sz="1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59"/>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40</a:t>
            </a:fld>
            <a:r>
              <a:rPr lang="en-US"/>
              <a:t>/30</a:t>
            </a:r>
            <a:endParaRPr/>
          </a:p>
        </p:txBody>
      </p:sp>
      <p:sp>
        <p:nvSpPr>
          <p:cNvPr id="963" name="Google Shape;963;p59"/>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64" name="Google Shape;964;p59"/>
          <p:cNvPicPr preferRelativeResize="0"/>
          <p:nvPr/>
        </p:nvPicPr>
        <p:blipFill>
          <a:blip r:embed="rId3">
            <a:alphaModFix/>
          </a:blip>
          <a:stretch>
            <a:fillRect/>
          </a:stretch>
        </p:blipFill>
        <p:spPr>
          <a:xfrm>
            <a:off x="2179900" y="61525"/>
            <a:ext cx="4784197"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60"/>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41</a:t>
            </a:fld>
            <a:r>
              <a:rPr lang="en-US"/>
              <a:t>/30</a:t>
            </a:r>
            <a:endParaRPr/>
          </a:p>
        </p:txBody>
      </p:sp>
      <p:sp>
        <p:nvSpPr>
          <p:cNvPr id="970" name="Google Shape;970;p60"/>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71" name="Google Shape;971;p60"/>
          <p:cNvPicPr preferRelativeResize="0"/>
          <p:nvPr/>
        </p:nvPicPr>
        <p:blipFill>
          <a:blip r:embed="rId3">
            <a:alphaModFix/>
          </a:blip>
          <a:stretch>
            <a:fillRect/>
          </a:stretch>
        </p:blipFill>
        <p:spPr>
          <a:xfrm>
            <a:off x="152400" y="650750"/>
            <a:ext cx="8839202" cy="3841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1"/>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42</a:t>
            </a:fld>
            <a:r>
              <a:rPr lang="en-US"/>
              <a:t>/30</a:t>
            </a:r>
            <a:endParaRPr/>
          </a:p>
        </p:txBody>
      </p:sp>
      <p:sp>
        <p:nvSpPr>
          <p:cNvPr id="977" name="Google Shape;977;p61"/>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78" name="Google Shape;978;p61"/>
          <p:cNvPicPr preferRelativeResize="0"/>
          <p:nvPr/>
        </p:nvPicPr>
        <p:blipFill>
          <a:blip r:embed="rId3">
            <a:alphaModFix/>
          </a:blip>
          <a:stretch>
            <a:fillRect/>
          </a:stretch>
        </p:blipFill>
        <p:spPr>
          <a:xfrm>
            <a:off x="434825" y="152400"/>
            <a:ext cx="8274360" cy="464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62"/>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43</a:t>
            </a:fld>
            <a:r>
              <a:rPr lang="en-US"/>
              <a:t>/30</a:t>
            </a:r>
            <a:endParaRPr/>
          </a:p>
        </p:txBody>
      </p:sp>
      <p:sp>
        <p:nvSpPr>
          <p:cNvPr id="984" name="Google Shape;984;p62"/>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85" name="Google Shape;985;p62"/>
          <p:cNvPicPr preferRelativeResize="0"/>
          <p:nvPr/>
        </p:nvPicPr>
        <p:blipFill>
          <a:blip r:embed="rId3">
            <a:alphaModFix/>
          </a:blip>
          <a:stretch>
            <a:fillRect/>
          </a:stretch>
        </p:blipFill>
        <p:spPr>
          <a:xfrm>
            <a:off x="2646687" y="0"/>
            <a:ext cx="3850617"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63"/>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44</a:t>
            </a:fld>
            <a:r>
              <a:rPr lang="en-US"/>
              <a:t>/30</a:t>
            </a:r>
            <a:endParaRPr/>
          </a:p>
        </p:txBody>
      </p:sp>
      <p:sp>
        <p:nvSpPr>
          <p:cNvPr id="991" name="Google Shape;991;p63"/>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92" name="Google Shape;992;p63"/>
          <p:cNvPicPr preferRelativeResize="0"/>
          <p:nvPr/>
        </p:nvPicPr>
        <p:blipFill>
          <a:blip r:embed="rId3">
            <a:alphaModFix/>
          </a:blip>
          <a:stretch>
            <a:fillRect/>
          </a:stretch>
        </p:blipFill>
        <p:spPr>
          <a:xfrm>
            <a:off x="152400" y="853788"/>
            <a:ext cx="8839201" cy="343592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64"/>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45</a:t>
            </a:fld>
            <a:r>
              <a:rPr lang="en-US"/>
              <a:t>/30</a:t>
            </a:r>
            <a:endParaRPr/>
          </a:p>
        </p:txBody>
      </p:sp>
      <p:sp>
        <p:nvSpPr>
          <p:cNvPr id="998" name="Google Shape;998;p64"/>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pic>
        <p:nvPicPr>
          <p:cNvPr id="999" name="Google Shape;999;p64"/>
          <p:cNvPicPr preferRelativeResize="0"/>
          <p:nvPr/>
        </p:nvPicPr>
        <p:blipFill>
          <a:blip r:embed="rId3">
            <a:alphaModFix/>
          </a:blip>
          <a:stretch>
            <a:fillRect/>
          </a:stretch>
        </p:blipFill>
        <p:spPr>
          <a:xfrm>
            <a:off x="1982325" y="53350"/>
            <a:ext cx="5179344"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3"/>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46" name="Google Shape;646;p23"/>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5</a:t>
            </a:fld>
            <a:r>
              <a:rPr lang="en-US"/>
              <a:t>/30</a:t>
            </a:r>
            <a:endParaRPr/>
          </a:p>
        </p:txBody>
      </p:sp>
      <p:sp>
        <p:nvSpPr>
          <p:cNvPr id="647" name="Google Shape;647;p23"/>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dirty="0"/>
              <a:t>Less dependence on mechanical parts</a:t>
            </a:r>
            <a:endParaRPr dirty="0"/>
          </a:p>
          <a:p>
            <a:pPr marL="457200" lvl="0" indent="-381000" algn="l" rtl="0">
              <a:spcBef>
                <a:spcPts val="0"/>
              </a:spcBef>
              <a:spcAft>
                <a:spcPts val="0"/>
              </a:spcAft>
              <a:buSzPts val="2400"/>
              <a:buChar char="●"/>
            </a:pPr>
            <a:r>
              <a:rPr lang="en-US" dirty="0"/>
              <a:t>Higher torque-per-watt/weight</a:t>
            </a:r>
            <a:endParaRPr dirty="0"/>
          </a:p>
          <a:p>
            <a:pPr marL="457200" lvl="0" indent="-381000" algn="l" rtl="0">
              <a:spcBef>
                <a:spcPts val="0"/>
              </a:spcBef>
              <a:spcAft>
                <a:spcPts val="0"/>
              </a:spcAft>
              <a:buSzPts val="2400"/>
              <a:buChar char="●"/>
            </a:pPr>
            <a:r>
              <a:rPr lang="en-US" dirty="0"/>
              <a:t>Still dominant in most industry</a:t>
            </a:r>
            <a:endParaRPr dirty="0"/>
          </a:p>
        </p:txBody>
      </p:sp>
      <p:sp>
        <p:nvSpPr>
          <p:cNvPr id="648" name="Google Shape;648;p23"/>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So?</a:t>
            </a:r>
            <a:endParaRPr/>
          </a:p>
        </p:txBody>
      </p:sp>
      <p:sp>
        <p:nvSpPr>
          <p:cNvPr id="649" name="Google Shape;649;p23"/>
          <p:cNvSpPr txBox="1"/>
          <p:nvPr/>
        </p:nvSpPr>
        <p:spPr>
          <a:xfrm>
            <a:off x="4794050" y="4890900"/>
            <a:ext cx="39180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000" u="sng">
                <a:solidFill>
                  <a:schemeClr val="hlink"/>
                </a:solidFill>
                <a:latin typeface="Montserrat"/>
                <a:ea typeface="Montserrat"/>
                <a:cs typeface="Montserrat"/>
                <a:sym typeface="Montserrat"/>
                <a:hlinkClick r:id="rId3"/>
              </a:rPr>
              <a:t>en.wikipedia.org/wiki/Brushless_DC_electric_motor</a:t>
            </a:r>
            <a:endParaRPr sz="1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4"/>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55" name="Google Shape;655;p24"/>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6</a:t>
            </a:fld>
            <a:r>
              <a:rPr lang="en-US"/>
              <a:t>/30</a:t>
            </a:r>
            <a:endParaRPr/>
          </a:p>
        </p:txBody>
      </p:sp>
      <p:sp>
        <p:nvSpPr>
          <p:cNvPr id="656" name="Google Shape;656;p24"/>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Dental Drills </a:t>
            </a:r>
            <a:endParaRPr/>
          </a:p>
          <a:p>
            <a:pPr marL="914400" lvl="1" indent="-381000" algn="l" rtl="0">
              <a:spcBef>
                <a:spcPts val="0"/>
              </a:spcBef>
              <a:spcAft>
                <a:spcPts val="0"/>
              </a:spcAft>
              <a:buSzPts val="2400"/>
              <a:buChar char="○"/>
            </a:pPr>
            <a:r>
              <a:rPr lang="en-US"/>
              <a:t>Fast</a:t>
            </a:r>
            <a:endParaRPr/>
          </a:p>
          <a:p>
            <a:pPr marL="914400" lvl="1" indent="-381000" algn="l" rtl="0">
              <a:spcBef>
                <a:spcPts val="0"/>
              </a:spcBef>
              <a:spcAft>
                <a:spcPts val="0"/>
              </a:spcAft>
              <a:buSzPts val="2400"/>
              <a:buChar char="○"/>
            </a:pPr>
            <a:r>
              <a:rPr lang="en-US"/>
              <a:t>Light</a:t>
            </a:r>
            <a:endParaRPr/>
          </a:p>
          <a:p>
            <a:pPr marL="914400" lvl="1" indent="-381000" algn="l" rtl="0">
              <a:spcBef>
                <a:spcPts val="0"/>
              </a:spcBef>
              <a:spcAft>
                <a:spcPts val="0"/>
              </a:spcAft>
              <a:buSzPts val="2400"/>
              <a:buChar char="○"/>
            </a:pPr>
            <a:r>
              <a:rPr lang="en-US"/>
              <a:t>Quiet</a:t>
            </a:r>
            <a:endParaRPr/>
          </a:p>
          <a:p>
            <a:pPr marL="1371600" lvl="2" indent="-381000" algn="l" rtl="0">
              <a:spcBef>
                <a:spcPts val="0"/>
              </a:spcBef>
              <a:spcAft>
                <a:spcPts val="0"/>
              </a:spcAft>
              <a:buSzPts val="2400"/>
              <a:buChar char="■"/>
            </a:pPr>
            <a:r>
              <a:rPr lang="en-US"/>
              <a:t>Less whir</a:t>
            </a:r>
            <a:endParaRPr/>
          </a:p>
          <a:p>
            <a:pPr marL="914400" lvl="1" indent="-381000" algn="l" rtl="0">
              <a:spcBef>
                <a:spcPts val="0"/>
              </a:spcBef>
              <a:spcAft>
                <a:spcPts val="0"/>
              </a:spcAft>
              <a:buSzPts val="2400"/>
              <a:buChar char="○"/>
            </a:pPr>
            <a:r>
              <a:rPr lang="en-US"/>
              <a:t>Long-lasting</a:t>
            </a:r>
            <a:endParaRPr/>
          </a:p>
          <a:p>
            <a:pPr marL="914400" lvl="1" indent="-381000" algn="l" rtl="0">
              <a:spcBef>
                <a:spcPts val="0"/>
              </a:spcBef>
              <a:spcAft>
                <a:spcPts val="0"/>
              </a:spcAft>
              <a:buSzPts val="2400"/>
              <a:buChar char="○"/>
            </a:pPr>
            <a:r>
              <a:rPr lang="en-US"/>
              <a:t>Less sparks </a:t>
            </a:r>
            <a:endParaRPr/>
          </a:p>
          <a:p>
            <a:pPr marL="914400" lvl="1" indent="-381000" algn="l" rtl="0">
              <a:spcBef>
                <a:spcPts val="0"/>
              </a:spcBef>
              <a:spcAft>
                <a:spcPts val="0"/>
              </a:spcAft>
              <a:buSzPts val="2400"/>
              <a:buChar char="○"/>
            </a:pPr>
            <a:r>
              <a:rPr lang="en-US"/>
              <a:t>Small</a:t>
            </a:r>
            <a:endParaRPr/>
          </a:p>
          <a:p>
            <a:pPr marL="1371600" lvl="2" indent="-381000" algn="l" rtl="0">
              <a:spcBef>
                <a:spcPts val="0"/>
              </a:spcBef>
              <a:spcAft>
                <a:spcPts val="0"/>
              </a:spcAft>
              <a:buSzPts val="2400"/>
              <a:buChar char="■"/>
            </a:pPr>
            <a:r>
              <a:rPr lang="en-US"/>
              <a:t>mm diameter!</a:t>
            </a:r>
            <a:endParaRPr/>
          </a:p>
        </p:txBody>
      </p:sp>
      <p:sp>
        <p:nvSpPr>
          <p:cNvPr id="657" name="Google Shape;657;p24"/>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Cool Application?</a:t>
            </a:r>
            <a:endParaRPr/>
          </a:p>
        </p:txBody>
      </p:sp>
      <p:sp>
        <p:nvSpPr>
          <p:cNvPr id="658" name="Google Shape;658;p24"/>
          <p:cNvSpPr txBox="1"/>
          <p:nvPr/>
        </p:nvSpPr>
        <p:spPr>
          <a:xfrm>
            <a:off x="3083775" y="4616250"/>
            <a:ext cx="59298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000" u="sng">
                <a:solidFill>
                  <a:schemeClr val="hlink"/>
                </a:solidFill>
                <a:latin typeface="Montserrat"/>
                <a:ea typeface="Montserrat"/>
                <a:cs typeface="Montserrat"/>
                <a:sym typeface="Montserrat"/>
                <a:hlinkClick r:id="rId3"/>
              </a:rPr>
              <a:t>https://www.kdedirect.com/blogs/news/6-industry-applications-brushless-motors</a:t>
            </a:r>
            <a:endParaRPr sz="1000"/>
          </a:p>
        </p:txBody>
      </p:sp>
      <p:pic>
        <p:nvPicPr>
          <p:cNvPr id="659" name="Google Shape;659;p24"/>
          <p:cNvPicPr preferRelativeResize="0"/>
          <p:nvPr/>
        </p:nvPicPr>
        <p:blipFill>
          <a:blip r:embed="rId4">
            <a:alphaModFix/>
          </a:blip>
          <a:stretch>
            <a:fillRect/>
          </a:stretch>
        </p:blipFill>
        <p:spPr>
          <a:xfrm>
            <a:off x="5012050" y="74400"/>
            <a:ext cx="3889199" cy="46320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5"/>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65" name="Google Shape;665;p25"/>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7</a:t>
            </a:fld>
            <a:r>
              <a:rPr lang="en-US"/>
              <a:t>/30</a:t>
            </a:r>
            <a:endParaRPr/>
          </a:p>
        </p:txBody>
      </p:sp>
      <p:sp>
        <p:nvSpPr>
          <p:cNvPr id="667" name="Google Shape;667;p25"/>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 name="bldc_motor_anim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495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6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6"/>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73" name="Google Shape;673;p26"/>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8</a:t>
            </a:fld>
            <a:r>
              <a:rPr lang="en-US"/>
              <a:t>/30</a:t>
            </a:r>
            <a:endParaRPr/>
          </a:p>
        </p:txBody>
      </p:sp>
      <p:sp>
        <p:nvSpPr>
          <p:cNvPr id="674" name="Google Shape;674;p26"/>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Actual Design</a:t>
            </a:r>
            <a:endParaRPr/>
          </a:p>
        </p:txBody>
      </p:sp>
      <p:pic>
        <p:nvPicPr>
          <p:cNvPr id="675" name="Google Shape;675;p26"/>
          <p:cNvPicPr preferRelativeResize="0"/>
          <p:nvPr/>
        </p:nvPicPr>
        <p:blipFill>
          <a:blip r:embed="rId3">
            <a:alphaModFix/>
          </a:blip>
          <a:stretch>
            <a:fillRect/>
          </a:stretch>
        </p:blipFill>
        <p:spPr>
          <a:xfrm>
            <a:off x="3924599" y="783000"/>
            <a:ext cx="4931450" cy="4110467"/>
          </a:xfrm>
          <a:prstGeom prst="rect">
            <a:avLst/>
          </a:prstGeom>
          <a:noFill/>
          <a:ln>
            <a:noFill/>
          </a:ln>
        </p:spPr>
      </p:pic>
      <p:sp>
        <p:nvSpPr>
          <p:cNvPr id="676" name="Google Shape;676;p26"/>
          <p:cNvSpPr txBox="1"/>
          <p:nvPr/>
        </p:nvSpPr>
        <p:spPr>
          <a:xfrm>
            <a:off x="3400600" y="4890900"/>
            <a:ext cx="54132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Source: </a:t>
            </a:r>
            <a:r>
              <a:rPr lang="en-US" sz="1000" u="sng">
                <a:solidFill>
                  <a:schemeClr val="hlink"/>
                </a:solidFill>
                <a:latin typeface="Montserrat"/>
                <a:ea typeface="Montserrat"/>
                <a:cs typeface="Montserrat"/>
                <a:sym typeface="Montserrat"/>
                <a:hlinkClick r:id="rId4"/>
              </a:rPr>
              <a:t>https://www.kdedirect.com/products/kde2306xf-2050?variant=866065623</a:t>
            </a:r>
            <a:endParaRPr sz="1000"/>
          </a:p>
        </p:txBody>
      </p:sp>
      <p:pic>
        <p:nvPicPr>
          <p:cNvPr id="677" name="Google Shape;677;p26"/>
          <p:cNvPicPr preferRelativeResize="0"/>
          <p:nvPr/>
        </p:nvPicPr>
        <p:blipFill rotWithShape="1">
          <a:blip r:embed="rId5">
            <a:alphaModFix/>
          </a:blip>
          <a:srcRect l="52921"/>
          <a:stretch/>
        </p:blipFill>
        <p:spPr>
          <a:xfrm>
            <a:off x="287960" y="783000"/>
            <a:ext cx="3572690" cy="4110475"/>
          </a:xfrm>
          <a:prstGeom prst="rect">
            <a:avLst/>
          </a:prstGeom>
          <a:noFill/>
          <a:ln>
            <a:noFill/>
          </a:ln>
        </p:spPr>
      </p:pic>
      <p:sp>
        <p:nvSpPr>
          <p:cNvPr id="678" name="Google Shape;678;p26"/>
          <p:cNvSpPr txBox="1">
            <a:spLocks noGrp="1"/>
          </p:cNvSpPr>
          <p:nvPr>
            <p:ph type="body" idx="1"/>
          </p:nvPr>
        </p:nvSpPr>
        <p:spPr>
          <a:xfrm>
            <a:off x="148750" y="1030200"/>
            <a:ext cx="8764200" cy="3676200"/>
          </a:xfrm>
          <a:prstGeom prst="rect">
            <a:avLst/>
          </a:prstGeom>
        </p:spPr>
        <p:txBody>
          <a:bodyPr spcFirstLastPara="1" wrap="square" lIns="45725" tIns="45725" rIns="45725" bIns="457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7"/>
          <p:cNvSpPr/>
          <p:nvPr/>
        </p:nvSpPr>
        <p:spPr>
          <a:xfrm>
            <a:off x="-189900" y="-189900"/>
            <a:ext cx="189900" cy="1899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
              <a:latin typeface="Montserrat"/>
              <a:ea typeface="Montserrat"/>
              <a:cs typeface="Montserrat"/>
              <a:sym typeface="Montserrat"/>
            </a:endParaRPr>
          </a:p>
        </p:txBody>
      </p:sp>
      <p:sp>
        <p:nvSpPr>
          <p:cNvPr id="684" name="Google Shape;684;p27"/>
          <p:cNvSpPr txBox="1">
            <a:spLocks noGrp="1"/>
          </p:cNvSpPr>
          <p:nvPr>
            <p:ph type="sldNum" idx="12"/>
          </p:nvPr>
        </p:nvSpPr>
        <p:spPr>
          <a:xfrm>
            <a:off x="8650350" y="4953600"/>
            <a:ext cx="303900" cy="189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53585F"/>
              </a:buClr>
              <a:buFont typeface="Arial"/>
              <a:buNone/>
            </a:pPr>
            <a:fld id="{00000000-1234-1234-1234-123412341234}" type="slidenum">
              <a:rPr lang="en-US"/>
              <a:t>9</a:t>
            </a:fld>
            <a:r>
              <a:rPr lang="en-US"/>
              <a:t>/30</a:t>
            </a:r>
            <a:endParaRPr/>
          </a:p>
        </p:txBody>
      </p:sp>
      <p:sp>
        <p:nvSpPr>
          <p:cNvPr id="685" name="Google Shape;685;p27"/>
          <p:cNvSpPr txBox="1">
            <a:spLocks noGrp="1"/>
          </p:cNvSpPr>
          <p:nvPr>
            <p:ph type="body" idx="1"/>
          </p:nvPr>
        </p:nvSpPr>
        <p:spPr>
          <a:xfrm>
            <a:off x="148750" y="1030200"/>
            <a:ext cx="4690500" cy="3676200"/>
          </a:xfrm>
          <a:prstGeom prst="rect">
            <a:avLst/>
          </a:prstGeom>
        </p:spPr>
        <p:txBody>
          <a:bodyPr spcFirstLastPara="1" wrap="square" lIns="45725" tIns="45725" rIns="45725" bIns="45725" anchor="t" anchorCtr="0">
            <a:noAutofit/>
          </a:bodyPr>
          <a:lstStyle/>
          <a:p>
            <a:pPr marL="457200" lvl="0" indent="-381000" algn="l" rtl="0">
              <a:spcBef>
                <a:spcPts val="0"/>
              </a:spcBef>
              <a:spcAft>
                <a:spcPts val="0"/>
              </a:spcAft>
              <a:buSzPts val="2400"/>
              <a:buChar char="●"/>
            </a:pPr>
            <a:r>
              <a:rPr lang="en-US"/>
              <a:t>Motor Datasheets specifies RPM per Voltage</a:t>
            </a:r>
            <a:endParaRPr/>
          </a:p>
          <a:p>
            <a:pPr marL="457200" lvl="0" indent="-381000" algn="l" rtl="0">
              <a:spcBef>
                <a:spcPts val="0"/>
              </a:spcBef>
              <a:spcAft>
                <a:spcPts val="0"/>
              </a:spcAft>
              <a:buSzPts val="2400"/>
              <a:buChar char="●"/>
            </a:pPr>
            <a:r>
              <a:rPr lang="en-US"/>
              <a:t>Ex)</a:t>
            </a:r>
            <a:endParaRPr/>
          </a:p>
          <a:p>
            <a:pPr marL="914400" lvl="1" indent="-381000" algn="l" rtl="0">
              <a:spcBef>
                <a:spcPts val="0"/>
              </a:spcBef>
              <a:spcAft>
                <a:spcPts val="0"/>
              </a:spcAft>
              <a:buSzPts val="2400"/>
              <a:buChar char="○"/>
            </a:pPr>
            <a:r>
              <a:rPr lang="en-US"/>
              <a:t>920KV motor</a:t>
            </a:r>
            <a:endParaRPr/>
          </a:p>
          <a:p>
            <a:pPr marL="914400" lvl="1" indent="-381000" algn="l" rtl="0">
              <a:spcBef>
                <a:spcPts val="0"/>
              </a:spcBef>
              <a:spcAft>
                <a:spcPts val="0"/>
              </a:spcAft>
              <a:buSzPts val="2400"/>
              <a:buChar char="○"/>
            </a:pPr>
            <a:r>
              <a:rPr lang="en-US"/>
              <a:t>10V Supply</a:t>
            </a:r>
            <a:endParaRPr/>
          </a:p>
          <a:p>
            <a:pPr marL="914400" lvl="1" indent="-381000" algn="l" rtl="0">
              <a:spcBef>
                <a:spcPts val="0"/>
              </a:spcBef>
              <a:spcAft>
                <a:spcPts val="0"/>
              </a:spcAft>
              <a:buSzPts val="2400"/>
              <a:buChar char="○"/>
            </a:pPr>
            <a:r>
              <a:rPr lang="en-US"/>
              <a:t>920 * 10 = 9200 RPM!</a:t>
            </a:r>
            <a:endParaRPr/>
          </a:p>
        </p:txBody>
      </p:sp>
      <p:sp>
        <p:nvSpPr>
          <p:cNvPr id="686" name="Google Shape;686;p27"/>
          <p:cNvSpPr txBox="1">
            <a:spLocks noGrp="1"/>
          </p:cNvSpPr>
          <p:nvPr>
            <p:ph type="title"/>
          </p:nvPr>
        </p:nvSpPr>
        <p:spPr>
          <a:xfrm>
            <a:off x="148000" y="74400"/>
            <a:ext cx="8665800" cy="708600"/>
          </a:xfrm>
          <a:prstGeom prst="rect">
            <a:avLst/>
          </a:prstGeom>
        </p:spPr>
        <p:txBody>
          <a:bodyPr spcFirstLastPara="1" wrap="square" lIns="45725" tIns="45725" rIns="45725" bIns="45725" anchor="ctr" anchorCtr="0">
            <a:noAutofit/>
          </a:bodyPr>
          <a:lstStyle/>
          <a:p>
            <a:pPr marL="0" lvl="0" indent="0" algn="l" rtl="0">
              <a:spcBef>
                <a:spcPts val="0"/>
              </a:spcBef>
              <a:spcAft>
                <a:spcPts val="0"/>
              </a:spcAft>
              <a:buNone/>
            </a:pPr>
            <a:r>
              <a:rPr lang="en-US"/>
              <a:t>How Fast is it?</a:t>
            </a:r>
            <a:endParaRPr/>
          </a:p>
        </p:txBody>
      </p:sp>
      <p:pic>
        <p:nvPicPr>
          <p:cNvPr id="687" name="Google Shape;687;p27"/>
          <p:cNvPicPr preferRelativeResize="0"/>
          <p:nvPr/>
        </p:nvPicPr>
        <p:blipFill rotWithShape="1">
          <a:blip r:embed="rId3">
            <a:alphaModFix/>
          </a:blip>
          <a:srcRect l="29916" t="32077" r="33394" b="32749"/>
          <a:stretch/>
        </p:blipFill>
        <p:spPr>
          <a:xfrm>
            <a:off x="5235258" y="185151"/>
            <a:ext cx="3623666" cy="4632003"/>
          </a:xfrm>
          <a:prstGeom prst="rect">
            <a:avLst/>
          </a:prstGeom>
          <a:noFill/>
          <a:ln>
            <a:noFill/>
          </a:ln>
        </p:spPr>
      </p:pic>
      <p:cxnSp>
        <p:nvCxnSpPr>
          <p:cNvPr id="688" name="Google Shape;688;p27"/>
          <p:cNvCxnSpPr>
            <a:endCxn id="689" idx="1"/>
          </p:cNvCxnSpPr>
          <p:nvPr/>
        </p:nvCxnSpPr>
        <p:spPr>
          <a:xfrm>
            <a:off x="3366700" y="1692825"/>
            <a:ext cx="3827400" cy="1089300"/>
          </a:xfrm>
          <a:prstGeom prst="straightConnector1">
            <a:avLst/>
          </a:prstGeom>
          <a:noFill/>
          <a:ln w="38100" cap="flat" cmpd="sng">
            <a:solidFill>
              <a:srgbClr val="FF0000"/>
            </a:solidFill>
            <a:prstDash val="solid"/>
            <a:round/>
            <a:headEnd type="none" w="med" len="med"/>
            <a:tailEnd type="triangle" w="med" len="med"/>
          </a:ln>
        </p:spPr>
      </p:cxnSp>
      <p:sp>
        <p:nvSpPr>
          <p:cNvPr id="689" name="Google Shape;689;p27"/>
          <p:cNvSpPr/>
          <p:nvPr/>
        </p:nvSpPr>
        <p:spPr>
          <a:xfrm>
            <a:off x="7194100" y="2597475"/>
            <a:ext cx="762900" cy="36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53585F"/>
      </a:dk1>
      <a:lt1>
        <a:srgbClr val="5F3E0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1350</Words>
  <Application>Microsoft Macintosh PowerPoint</Application>
  <PresentationFormat>On-screen Show (16:9)</PresentationFormat>
  <Paragraphs>260</Paragraphs>
  <Slides>45</Slides>
  <Notes>45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Merriweather Sans</vt:lpstr>
      <vt:lpstr>Montserrat</vt:lpstr>
      <vt:lpstr>Arial</vt:lpstr>
      <vt:lpstr>White</vt:lpstr>
      <vt:lpstr>PowerPoint Presentation</vt:lpstr>
      <vt:lpstr>BrushLess DC Motors</vt:lpstr>
      <vt:lpstr>video</vt:lpstr>
      <vt:lpstr>Why bother?</vt:lpstr>
      <vt:lpstr>So?</vt:lpstr>
      <vt:lpstr>Cool Application?</vt:lpstr>
      <vt:lpstr>PowerPoint Presentation</vt:lpstr>
      <vt:lpstr>Actual Design</vt:lpstr>
      <vt:lpstr>How Fast is it?</vt:lpstr>
      <vt:lpstr>Don’t go too fast!</vt:lpstr>
      <vt:lpstr>How Expensive is it?</vt:lpstr>
      <vt:lpstr>How Heavy/Big is it?</vt:lpstr>
      <vt:lpstr>How do I activate each phase?</vt:lpstr>
      <vt:lpstr>ESC</vt:lpstr>
      <vt:lpstr>PowerPoint Presentation</vt:lpstr>
      <vt:lpstr>How Expensive is it?</vt:lpstr>
      <vt:lpstr>ESC I/O?</vt:lpstr>
      <vt:lpstr>ESC example input ?</vt:lpstr>
      <vt:lpstr>video</vt:lpstr>
      <vt:lpstr>Output Compare PWM</vt:lpstr>
      <vt:lpstr>Which pins are for OC PWM?</vt:lpstr>
      <vt:lpstr>Pin-out for BLDC Motor</vt:lpstr>
      <vt:lpstr>Code for BLDC Motor</vt:lpstr>
      <vt:lpstr>video</vt:lpstr>
      <vt:lpstr>How can I control BLDC Speed?</vt:lpstr>
      <vt:lpstr>Which pins are for ADC?</vt:lpstr>
      <vt:lpstr>Pin-out for potentiometer</vt:lpstr>
      <vt:lpstr>Code for potentiometer</vt:lpstr>
      <vt:lpstr>video</vt:lpstr>
      <vt:lpstr>Quiz Time!</vt:lpstr>
      <vt:lpstr>REFERENCES</vt:lpstr>
      <vt:lpstr>Appendix A Chp. 16 Diagrams</vt:lpstr>
      <vt:lpstr>PowerPoint Presentation</vt:lpstr>
      <vt:lpstr>PowerPoint Presentation</vt:lpstr>
      <vt:lpstr>PowerPoint Presentation</vt:lpstr>
      <vt:lpstr>PowerPoint Presentation</vt:lpstr>
      <vt:lpstr>PowerPoint Presentation</vt:lpstr>
      <vt:lpstr>PowerPoint Presentation</vt:lpstr>
      <vt:lpstr>Appendix B Chp. 24 Diagrams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Ken Iiyoshi</cp:lastModifiedBy>
  <cp:revision>9</cp:revision>
  <dcterms:modified xsi:type="dcterms:W3CDTF">2019-12-24T10:55:00Z</dcterms:modified>
</cp:coreProperties>
</file>